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259" r:id="rId3"/>
    <p:sldId id="277" r:id="rId4"/>
    <p:sldId id="262" r:id="rId5"/>
    <p:sldId id="273" r:id="rId6"/>
    <p:sldId id="276" r:id="rId7"/>
    <p:sldId id="264" r:id="rId8"/>
    <p:sldId id="283" r:id="rId9"/>
    <p:sldId id="281" r:id="rId10"/>
    <p:sldId id="279" r:id="rId11"/>
    <p:sldId id="280" r:id="rId12"/>
    <p:sldId id="274" r:id="rId13"/>
    <p:sldId id="263" r:id="rId14"/>
    <p:sldId id="275" r:id="rId15"/>
    <p:sldId id="266" r:id="rId16"/>
    <p:sldId id="267" r:id="rId17"/>
    <p:sldId id="268" r:id="rId18"/>
    <p:sldId id="270" r:id="rId19"/>
    <p:sldId id="271" r:id="rId20"/>
    <p:sldId id="272" r:id="rId21"/>
  </p:sldIdLst>
  <p:sldSz cx="12192000" cy="6858000"/>
  <p:notesSz cx="6858000" cy="9144000"/>
  <p:embeddedFontLs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Hahmlet ExtraBold" pitchFamily="2" charset="-127"/>
      <p:bold r:id="rId28"/>
    </p:embeddedFont>
    <p:embeddedFont>
      <p:font typeface="Hahmlet Light" pitchFamily="2" charset="-127"/>
      <p:regular r:id="rId29"/>
    </p:embeddedFont>
    <p:embeddedFont>
      <p:font typeface="Hahmlet Medium" pitchFamily="2" charset="-127"/>
      <p:regular r:id="rId30"/>
    </p:embeddedFont>
    <p:embeddedFont>
      <p:font typeface="Hahmlet SemiBold" pitchFamily="2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6FF"/>
    <a:srgbClr val="FF8000"/>
    <a:srgbClr val="99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088" autoAdjust="0"/>
  </p:normalViewPr>
  <p:slideViewPr>
    <p:cSldViewPr snapToGrid="0">
      <p:cViewPr varScale="1">
        <p:scale>
          <a:sx n="85" d="100"/>
          <a:sy n="8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정탐률</c:v>
                </c:pt>
              </c:strCache>
            </c:strRef>
          </c:tx>
          <c:spPr>
            <a:solidFill>
              <a:schemeClr val="accent5">
                <a:lumMod val="75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ahmlet Medium" pitchFamily="2" charset="-127"/>
                    <a:ea typeface="Hahmlet Medium" pitchFamily="2" charset="-127"/>
                    <a:cs typeface="Hahmlet Medium" pitchFamily="2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학생 1</c:v>
                </c:pt>
                <c:pt idx="1">
                  <c:v>학생 2</c:v>
                </c:pt>
                <c:pt idx="2">
                  <c:v>학생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</c:v>
                </c:pt>
                <c:pt idx="1">
                  <c:v>0.86</c:v>
                </c:pt>
                <c:pt idx="2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F8-4882-8E66-2F202B4FDC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오탐률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ahmlet Medium" pitchFamily="2" charset="-127"/>
                    <a:ea typeface="Hahmlet Medium" pitchFamily="2" charset="-127"/>
                    <a:cs typeface="Hahmlet Medium" pitchFamily="2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학생 1</c:v>
                </c:pt>
                <c:pt idx="1">
                  <c:v>학생 2</c:v>
                </c:pt>
                <c:pt idx="2">
                  <c:v>학생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0.1</c:v>
                </c:pt>
                <c:pt idx="1">
                  <c:v>0.14000000000000001</c:v>
                </c:pt>
                <c:pt idx="2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F8-4882-8E66-2F202B4FDC5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-21"/>
        <c:axId val="627114207"/>
        <c:axId val="627115647"/>
      </c:barChart>
      <c:catAx>
        <c:axId val="627114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defRPr>
            </a:pPr>
            <a:endParaRPr lang="ko-KR"/>
          </a:p>
        </c:txPr>
        <c:crossAx val="627115647"/>
        <c:crosses val="autoZero"/>
        <c:auto val="1"/>
        <c:lblAlgn val="ctr"/>
        <c:lblOffset val="100"/>
        <c:noMultiLvlLbl val="0"/>
      </c:catAx>
      <c:valAx>
        <c:axId val="62711564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7114207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ahmlet Medium" pitchFamily="2" charset="-127"/>
              <a:ea typeface="Hahmlet Medium" pitchFamily="2" charset="-127"/>
              <a:cs typeface="Hahmlet Medium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8E03CA4-877B-57F1-4DD5-DEBDC1CC85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976137-40CC-F067-8ABD-FF2E1A5F18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0050A-651C-410B-AB7B-2B9306831813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79FB2E-A935-9981-2D0E-57E30D1C26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459A15-256A-512E-065B-DC7E0B8CFA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07248-2066-4D72-844A-EA55DA55AA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2961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78DB1-B8A8-41F6-BEDD-84323764CD3D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D7C8D-7996-4911-8570-7042DA162C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6912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43366-F45A-447A-748A-9920CB55C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AB6020-40EA-6C58-DA17-74281435F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F5BC0-4163-AF71-41D8-A81759EAF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8593AF-9CD2-BAAE-9024-F7883A3A1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B0D43F-3B16-A2EE-A380-19F9CDF4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81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F931-8F34-C3E0-3EB8-D15EF578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CC3E31-F5B7-08E4-5917-6102F3350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29C495-C6F0-7A83-2C8C-0DEC6C159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1C5213-CCC7-2741-19F9-03051DB1F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F0B39-496B-9E25-3183-910D74648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428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5A5AFC-DAF1-FC12-4424-5794BCBAF2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0EA13B-0C21-80C9-EA6E-74DD930DA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19B542-D2C7-E839-5ACF-4F5C7B771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87C521-1373-F1A2-A215-1393DE210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6F959D-7175-3E6D-D8F7-EA8510E6A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37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32DC5-876E-4DC8-C455-81148B4DB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369"/>
            <a:ext cx="10515600" cy="877749"/>
          </a:xfrm>
        </p:spPr>
        <p:txBody>
          <a:bodyPr/>
          <a:lstStyle>
            <a:lvl1pPr>
              <a:defRPr>
                <a:solidFill>
                  <a:srgbClr val="FF8000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08600E-3F0A-2255-F4BB-6AF9D7290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306"/>
            <a:ext cx="10515600" cy="4747658"/>
          </a:xfrm>
        </p:spPr>
        <p:txBody>
          <a:bodyPr/>
          <a:lstStyle>
            <a:lvl1pPr>
              <a:buClr>
                <a:srgbClr val="FF8000"/>
              </a:buClr>
              <a:defRPr spc="100" baseline="0">
                <a:latin typeface="Hahmlet Medium" pitchFamily="2" charset="-127"/>
                <a:ea typeface="Hahmlet Medium" pitchFamily="2" charset="-127"/>
                <a:cs typeface="Hahmlet Medium" pitchFamily="2" charset="-127"/>
              </a:defRPr>
            </a:lvl1pPr>
            <a:lvl2pPr>
              <a:defRPr spc="100" baseline="0">
                <a:latin typeface="Hahmlet Medium" pitchFamily="2" charset="-127"/>
                <a:ea typeface="Hahmlet Medium" pitchFamily="2" charset="-127"/>
                <a:cs typeface="Hahmlet Medium" pitchFamily="2" charset="-127"/>
              </a:defRPr>
            </a:lvl2pPr>
            <a:lvl3pPr>
              <a:defRPr spc="100" baseline="0">
                <a:latin typeface="Hahmlet Medium" pitchFamily="2" charset="-127"/>
                <a:ea typeface="Hahmlet Medium" pitchFamily="2" charset="-127"/>
                <a:cs typeface="Hahmlet Medium" pitchFamily="2" charset="-127"/>
              </a:defRPr>
            </a:lvl3pPr>
            <a:lvl4pPr>
              <a:defRPr spc="100" baseline="0">
                <a:latin typeface="Hahmlet Medium" pitchFamily="2" charset="-127"/>
                <a:ea typeface="Hahmlet Medium" pitchFamily="2" charset="-127"/>
                <a:cs typeface="Hahmlet Medium" pitchFamily="2" charset="-127"/>
              </a:defRPr>
            </a:lvl4pPr>
            <a:lvl5pPr>
              <a:defRPr spc="100" baseline="0">
                <a:latin typeface="Hahmlet Medium" pitchFamily="2" charset="-127"/>
                <a:ea typeface="Hahmlet Medium" pitchFamily="2" charset="-127"/>
                <a:cs typeface="Hahmlet Medium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28C305-B482-023B-C43E-A27BC3F2A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>
                <a:solidFill>
                  <a:srgbClr val="FF8000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defRPr>
            </a:lvl1pPr>
          </a:lstStyle>
          <a:p>
            <a:r>
              <a:rPr lang="ko-KR" altLang="en-US"/>
              <a:t>얼굴인식출석시스템 </a:t>
            </a:r>
            <a:r>
              <a:rPr lang="en-US" altLang="ko-KR"/>
              <a:t>- 5</a:t>
            </a:r>
            <a:r>
              <a:rPr lang="ko-KR" altLang="en-US"/>
              <a:t>팀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773DB3-A5C1-E024-54DF-686B556C9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8000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161B64-CA24-2437-7039-6E1CB4481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8000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defRPr>
            </a:lvl1pPr>
          </a:lstStyle>
          <a:p>
            <a:fld id="{ADC3D9D4-7779-4A81-9957-5154F21B64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453621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9EBCD-D484-6395-0504-57560CD5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DF0A85-A9E8-964B-7BA8-053135CCD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87156-63E7-6890-28AF-6B4609639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AF99-8A53-6178-C5C1-54476334C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2A6B63-01D8-8029-D248-553EAE051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51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C2C57-B359-8FF7-6347-4BB34D81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438E2C-018A-993D-9193-DF5C6F140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D41DE4-DE8B-DAD9-E0C7-DD018708C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6B2414-7EB2-4F94-A994-ECE258CE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3E855F-BCAD-F3A8-EFF1-449A783F0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53226F-0E52-73C4-B798-A334B6A2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855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275F6-0C65-7ABA-FBDC-10A07C4A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F46359-0B86-2B80-B2C9-EAD6B29BB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740363-92CE-EB21-16D1-5565537BD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6F03EE-E588-7E46-D2AB-18662F8FC3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562853-65D1-355E-E848-C31F5B0ED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46E9F1-318C-6A81-DA8A-7C0E0F6ED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C5D853-CA2C-CD6B-5237-9A1135C1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F79D67-F7DB-2DBC-86B2-B94BC1E5A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8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E2969-F430-C4E1-5FFC-7B0A0A92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54B7B0-460D-EB0E-EA13-3F7EA584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DE9B86-B984-0DAB-D673-0759D2E72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A7A989-FFFB-F4E8-0AF5-3DE156B9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85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62A9EA-F7CF-4195-95FE-DC87E95A0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AF8942-18E2-5C76-5962-E3CDF1913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E6754-323E-026B-D98C-EEBFDD6C3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41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F4326-569B-E09D-D6CE-EFC21B04F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74967-743B-9A29-1811-C71E24146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CDD074-2438-DADF-6740-29911F7C5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179DF0-AF30-E27E-18DD-6591445D8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049D37-069E-97F8-D8E9-A6894A34E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205D69-10BF-F05D-833E-0ED137997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182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B2228-F440-7253-BFED-25DDC5E04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42ED9C-89EC-A86D-B1F1-80AA2AD5E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BBFC9C-6791-1B6B-830A-351B744F7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714BF5-6DC9-A278-4B8D-8139A14A1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981F4D-C22A-E2AE-0CF2-5D5E9A649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01AB7F-41FD-34D9-2E14-58354B7EB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250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0BA34C-138D-1AE0-2767-594BAB04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78D3DC-AF9F-2D1F-0736-A785DD51D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D5942-90F2-D0B2-B315-75408D1C8E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1727B-7DCC-A405-73CA-3187687C9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A250B7-2171-7505-5255-CBCBF3E3D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3D9D4-7779-4A81-9957-5154F21B64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166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jl2Zz2zc8E?feature=oembe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C2D2CA-9D1B-C42D-0CEC-7C0BEE136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916" y="2659597"/>
            <a:ext cx="5390168" cy="1538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22CCFC-B41A-1A49-55F9-DBA4F711173C}"/>
              </a:ext>
            </a:extLst>
          </p:cNvPr>
          <p:cNvSpPr txBox="1"/>
          <p:nvPr/>
        </p:nvSpPr>
        <p:spPr>
          <a:xfrm>
            <a:off x="8610601" y="5013110"/>
            <a:ext cx="2315066" cy="1525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8000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[ 5 </a:t>
            </a:r>
            <a:r>
              <a:rPr lang="ko-KR" altLang="en-US" sz="1600" dirty="0">
                <a:solidFill>
                  <a:srgbClr val="FF8000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팀 </a:t>
            </a:r>
            <a:r>
              <a:rPr lang="en-US" altLang="ko-KR" sz="1600" dirty="0">
                <a:solidFill>
                  <a:srgbClr val="FF8000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- </a:t>
            </a:r>
            <a:r>
              <a:rPr lang="ko-KR" altLang="en-US" sz="1600" dirty="0">
                <a:solidFill>
                  <a:srgbClr val="FF8000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구성원</a:t>
            </a:r>
            <a:r>
              <a:rPr lang="en-US" altLang="ko-KR" sz="1600" dirty="0">
                <a:solidFill>
                  <a:srgbClr val="FF8000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 ]</a:t>
            </a:r>
          </a:p>
          <a:p>
            <a:pPr>
              <a:lnSpc>
                <a:spcPct val="150000"/>
              </a:lnSpc>
            </a:pP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🌱 </a:t>
            </a:r>
            <a:r>
              <a:rPr lang="ko-KR" altLang="en-US" sz="1600" dirty="0" err="1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우제현</a:t>
            </a:r>
            <a:r>
              <a:rPr lang="en-US" altLang="ko-KR" sz="1600" dirty="0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, 20191127</a:t>
            </a:r>
          </a:p>
          <a:p>
            <a:pPr>
              <a:lnSpc>
                <a:spcPct val="150000"/>
              </a:lnSpc>
            </a:pP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🌱 </a:t>
            </a:r>
            <a:r>
              <a:rPr lang="ko-KR" altLang="en-US" sz="1600" dirty="0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이수용</a:t>
            </a:r>
            <a:r>
              <a:rPr lang="en-US" altLang="ko-KR" sz="1600" dirty="0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, 20191481</a:t>
            </a:r>
          </a:p>
          <a:p>
            <a:pPr>
              <a:lnSpc>
                <a:spcPct val="150000"/>
              </a:lnSpc>
            </a:pP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🌱 </a:t>
            </a:r>
            <a:r>
              <a:rPr lang="ko-KR" altLang="en-US" sz="1600" dirty="0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신서영</a:t>
            </a:r>
            <a:r>
              <a:rPr lang="en-US" altLang="ko-KR" sz="1600" dirty="0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, 20201589</a:t>
            </a:r>
            <a:endParaRPr lang="ko-KR" altLang="en-US" sz="1600" dirty="0">
              <a:solidFill>
                <a:srgbClr val="FF8000"/>
              </a:solidFill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1210A2-C0E9-4A78-AE5D-5C661B92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001D3F-5D02-7110-3CAC-A623145595A1}"/>
              </a:ext>
            </a:extLst>
          </p:cNvPr>
          <p:cNvSpPr/>
          <p:nvPr/>
        </p:nvSpPr>
        <p:spPr>
          <a:xfrm>
            <a:off x="11029360" y="6259398"/>
            <a:ext cx="405353" cy="462077"/>
          </a:xfrm>
          <a:prstGeom prst="rect">
            <a:avLst/>
          </a:prstGeom>
          <a:solidFill>
            <a:srgbClr val="EC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EFDD47-3538-F075-C3B7-FE8D4B74CF56}"/>
              </a:ext>
            </a:extLst>
          </p:cNvPr>
          <p:cNvSpPr txBox="1"/>
          <p:nvPr/>
        </p:nvSpPr>
        <p:spPr>
          <a:xfrm>
            <a:off x="3606800" y="2282058"/>
            <a:ext cx="4978400" cy="37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# Computer Graphics 5  Team &amp; with. </a:t>
            </a:r>
            <a:r>
              <a:rPr lang="en-US" altLang="ko-KR" sz="1400" dirty="0" err="1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JC.Shim</a:t>
            </a:r>
            <a:endParaRPr lang="ko-KR" altLang="en-US" sz="1400" dirty="0">
              <a:solidFill>
                <a:srgbClr val="FF8000"/>
              </a:solidFill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83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설계 및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얼굴 학습을 위한 데이터 수집 및 </a:t>
            </a:r>
            <a:r>
              <a:rPr lang="ko-KR" altLang="en-US" dirty="0" err="1"/>
              <a:t>전처리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65C6E7-CC10-79E3-5A8F-27148ED93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/>
              <a:t>얼굴인식출석시스템 </a:t>
            </a:r>
            <a:r>
              <a:rPr lang="en-US" altLang="ko-KR" dirty="0"/>
              <a:t>- 5</a:t>
            </a:r>
            <a:r>
              <a:rPr lang="ko-KR" altLang="en-US" dirty="0"/>
              <a:t>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6E019-21D4-F79D-F51E-9BACB3999491}"/>
              </a:ext>
            </a:extLst>
          </p:cNvPr>
          <p:cNvSpPr txBox="1"/>
          <p:nvPr/>
        </p:nvSpPr>
        <p:spPr>
          <a:xfrm>
            <a:off x="4917141" y="2299817"/>
            <a:ext cx="2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../</a:t>
            </a:r>
            <a:r>
              <a:rPr lang="en-US" altLang="ko-KR" dirty="0" err="1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labeled_images</a:t>
            </a:r>
            <a:r>
              <a:rPr lang="en-US" altLang="ko-KR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/</a:t>
            </a:r>
            <a:endParaRPr lang="ko-KR" altLang="en-US" dirty="0" err="1"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910EE2-7BD0-3655-6862-47CA56C2BC3D}"/>
              </a:ext>
            </a:extLst>
          </p:cNvPr>
          <p:cNvGrpSpPr/>
          <p:nvPr/>
        </p:nvGrpSpPr>
        <p:grpSpPr>
          <a:xfrm>
            <a:off x="2496000" y="2702189"/>
            <a:ext cx="7200000" cy="315102"/>
            <a:chOff x="2496000" y="2873187"/>
            <a:chExt cx="7200000" cy="61856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7B5B21B-CE03-E891-9480-E25DDD430CAF}"/>
                </a:ext>
              </a:extLst>
            </p:cNvPr>
            <p:cNvCxnSpPr>
              <a:cxnSpLocks/>
            </p:cNvCxnSpPr>
            <p:nvPr/>
          </p:nvCxnSpPr>
          <p:spPr>
            <a:xfrm>
              <a:off x="2496000" y="2873187"/>
              <a:ext cx="7200000" cy="0"/>
            </a:xfrm>
            <a:prstGeom prst="line">
              <a:avLst/>
            </a:prstGeom>
            <a:ln w="19050">
              <a:solidFill>
                <a:srgbClr val="FF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0AFB15D-055C-0293-9F82-D8ABEE426305}"/>
                </a:ext>
              </a:extLst>
            </p:cNvPr>
            <p:cNvCxnSpPr>
              <a:cxnSpLocks/>
            </p:cNvCxnSpPr>
            <p:nvPr/>
          </p:nvCxnSpPr>
          <p:spPr>
            <a:xfrm>
              <a:off x="2496000" y="2873187"/>
              <a:ext cx="0" cy="618565"/>
            </a:xfrm>
            <a:prstGeom prst="line">
              <a:avLst/>
            </a:prstGeom>
            <a:ln w="19050">
              <a:solidFill>
                <a:srgbClr val="FF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CDAE894-2510-3732-9A2E-1E77B6B1C4F9}"/>
                </a:ext>
              </a:extLst>
            </p:cNvPr>
            <p:cNvCxnSpPr>
              <a:cxnSpLocks/>
            </p:cNvCxnSpPr>
            <p:nvPr/>
          </p:nvCxnSpPr>
          <p:spPr>
            <a:xfrm>
              <a:off x="9696000" y="2873187"/>
              <a:ext cx="0" cy="618565"/>
            </a:xfrm>
            <a:prstGeom prst="line">
              <a:avLst/>
            </a:prstGeom>
            <a:ln w="19050">
              <a:solidFill>
                <a:srgbClr val="FF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DB061CC-E51C-03DF-92FA-AB3B5D615AC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873187"/>
              <a:ext cx="0" cy="618564"/>
            </a:xfrm>
            <a:prstGeom prst="line">
              <a:avLst/>
            </a:prstGeom>
            <a:ln w="19050">
              <a:solidFill>
                <a:srgbClr val="FF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E2E1D39-A58F-AC54-0A85-CB8CC4657CBA}"/>
              </a:ext>
            </a:extLst>
          </p:cNvPr>
          <p:cNvSpPr txBox="1"/>
          <p:nvPr/>
        </p:nvSpPr>
        <p:spPr>
          <a:xfrm>
            <a:off x="1317141" y="2979140"/>
            <a:ext cx="2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Woo</a:t>
            </a:r>
            <a:endParaRPr lang="ko-KR" altLang="en-US" dirty="0" err="1"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B52A18-AA23-8593-97E8-CE2097195E27}"/>
              </a:ext>
            </a:extLst>
          </p:cNvPr>
          <p:cNvSpPr txBox="1"/>
          <p:nvPr/>
        </p:nvSpPr>
        <p:spPr>
          <a:xfrm>
            <a:off x="4917141" y="2979140"/>
            <a:ext cx="2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Su</a:t>
            </a:r>
            <a:endParaRPr lang="ko-KR" altLang="en-US" dirty="0" err="1"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8334E8-B2A9-E597-7A04-2450364396E2}"/>
              </a:ext>
            </a:extLst>
          </p:cNvPr>
          <p:cNvSpPr txBox="1"/>
          <p:nvPr/>
        </p:nvSpPr>
        <p:spPr>
          <a:xfrm>
            <a:off x="8517141" y="2979140"/>
            <a:ext cx="2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Shin</a:t>
            </a:r>
            <a:endParaRPr lang="ko-KR" altLang="en-US" dirty="0" err="1"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6B65EB0-4ECF-78E1-07D0-A5C0BD7A8071}"/>
              </a:ext>
            </a:extLst>
          </p:cNvPr>
          <p:cNvCxnSpPr>
            <a:cxnSpLocks/>
          </p:cNvCxnSpPr>
          <p:nvPr/>
        </p:nvCxnSpPr>
        <p:spPr>
          <a:xfrm>
            <a:off x="2496000" y="3443712"/>
            <a:ext cx="0" cy="463938"/>
          </a:xfrm>
          <a:prstGeom prst="line">
            <a:avLst/>
          </a:prstGeom>
          <a:ln w="190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9C208CF-00CA-5920-2D81-704F6F122E57}"/>
              </a:ext>
            </a:extLst>
          </p:cNvPr>
          <p:cNvCxnSpPr>
            <a:cxnSpLocks/>
          </p:cNvCxnSpPr>
          <p:nvPr/>
        </p:nvCxnSpPr>
        <p:spPr>
          <a:xfrm>
            <a:off x="6096000" y="3429156"/>
            <a:ext cx="0" cy="463937"/>
          </a:xfrm>
          <a:prstGeom prst="line">
            <a:avLst/>
          </a:prstGeom>
          <a:ln w="190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722982A-B20E-7505-2684-75B8E6EC965A}"/>
              </a:ext>
            </a:extLst>
          </p:cNvPr>
          <p:cNvCxnSpPr>
            <a:cxnSpLocks/>
          </p:cNvCxnSpPr>
          <p:nvPr/>
        </p:nvCxnSpPr>
        <p:spPr>
          <a:xfrm>
            <a:off x="9696000" y="3447084"/>
            <a:ext cx="0" cy="463938"/>
          </a:xfrm>
          <a:prstGeom prst="line">
            <a:avLst/>
          </a:prstGeom>
          <a:ln w="190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A8BFD05-F64C-94F2-C1E5-5E63AF0C67F9}"/>
              </a:ext>
            </a:extLst>
          </p:cNvPr>
          <p:cNvCxnSpPr>
            <a:cxnSpLocks/>
          </p:cNvCxnSpPr>
          <p:nvPr/>
        </p:nvCxnSpPr>
        <p:spPr>
          <a:xfrm>
            <a:off x="1595047" y="3906364"/>
            <a:ext cx="1856365" cy="0"/>
          </a:xfrm>
          <a:prstGeom prst="line">
            <a:avLst/>
          </a:prstGeom>
          <a:ln w="190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0A947F7-D588-A855-042A-4E07B29D2947}"/>
              </a:ext>
            </a:extLst>
          </p:cNvPr>
          <p:cNvCxnSpPr>
            <a:cxnSpLocks/>
          </p:cNvCxnSpPr>
          <p:nvPr/>
        </p:nvCxnSpPr>
        <p:spPr>
          <a:xfrm>
            <a:off x="1595047" y="3906364"/>
            <a:ext cx="0" cy="315102"/>
          </a:xfrm>
          <a:prstGeom prst="line">
            <a:avLst/>
          </a:prstGeom>
          <a:ln w="190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3643604-AC41-C694-8ABD-33E14AFD6114}"/>
              </a:ext>
            </a:extLst>
          </p:cNvPr>
          <p:cNvCxnSpPr>
            <a:cxnSpLocks/>
          </p:cNvCxnSpPr>
          <p:nvPr/>
        </p:nvCxnSpPr>
        <p:spPr>
          <a:xfrm>
            <a:off x="10605247" y="3906364"/>
            <a:ext cx="0" cy="315102"/>
          </a:xfrm>
          <a:prstGeom prst="line">
            <a:avLst/>
          </a:prstGeom>
          <a:ln w="190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35C91CE-E4B3-CDB4-26BD-933A2F78ABA8}"/>
              </a:ext>
            </a:extLst>
          </p:cNvPr>
          <p:cNvCxnSpPr>
            <a:cxnSpLocks/>
          </p:cNvCxnSpPr>
          <p:nvPr/>
        </p:nvCxnSpPr>
        <p:spPr>
          <a:xfrm>
            <a:off x="6100147" y="3906364"/>
            <a:ext cx="0" cy="315101"/>
          </a:xfrm>
          <a:prstGeom prst="line">
            <a:avLst/>
          </a:prstGeom>
          <a:ln w="190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0937594-1E94-1EB5-45AB-9BFA2EDDBCD1}"/>
              </a:ext>
            </a:extLst>
          </p:cNvPr>
          <p:cNvCxnSpPr>
            <a:cxnSpLocks/>
          </p:cNvCxnSpPr>
          <p:nvPr/>
        </p:nvCxnSpPr>
        <p:spPr>
          <a:xfrm>
            <a:off x="5167817" y="3906364"/>
            <a:ext cx="1856365" cy="0"/>
          </a:xfrm>
          <a:prstGeom prst="line">
            <a:avLst/>
          </a:prstGeom>
          <a:ln w="190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97B3797-2F1D-ED11-E51C-99F363AFEFE7}"/>
              </a:ext>
            </a:extLst>
          </p:cNvPr>
          <p:cNvCxnSpPr>
            <a:cxnSpLocks/>
          </p:cNvCxnSpPr>
          <p:nvPr/>
        </p:nvCxnSpPr>
        <p:spPr>
          <a:xfrm>
            <a:off x="8748882" y="3906364"/>
            <a:ext cx="1856365" cy="0"/>
          </a:xfrm>
          <a:prstGeom prst="line">
            <a:avLst/>
          </a:prstGeom>
          <a:ln w="190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1E75A24-D7F3-EF61-5240-8658788D5D4A}"/>
              </a:ext>
            </a:extLst>
          </p:cNvPr>
          <p:cNvCxnSpPr>
            <a:cxnSpLocks/>
          </p:cNvCxnSpPr>
          <p:nvPr/>
        </p:nvCxnSpPr>
        <p:spPr>
          <a:xfrm>
            <a:off x="3441777" y="3906364"/>
            <a:ext cx="0" cy="315102"/>
          </a:xfrm>
          <a:prstGeom prst="line">
            <a:avLst/>
          </a:prstGeom>
          <a:ln w="190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4114322-D33D-6660-75DB-F4046CFD7059}"/>
              </a:ext>
            </a:extLst>
          </p:cNvPr>
          <p:cNvCxnSpPr>
            <a:cxnSpLocks/>
          </p:cNvCxnSpPr>
          <p:nvPr/>
        </p:nvCxnSpPr>
        <p:spPr>
          <a:xfrm>
            <a:off x="5167817" y="3906364"/>
            <a:ext cx="0" cy="315102"/>
          </a:xfrm>
          <a:prstGeom prst="line">
            <a:avLst/>
          </a:prstGeom>
          <a:ln w="190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B093A68-A37B-3ACB-6FAE-9DD59959C72E}"/>
              </a:ext>
            </a:extLst>
          </p:cNvPr>
          <p:cNvCxnSpPr>
            <a:cxnSpLocks/>
          </p:cNvCxnSpPr>
          <p:nvPr/>
        </p:nvCxnSpPr>
        <p:spPr>
          <a:xfrm>
            <a:off x="7015217" y="3906364"/>
            <a:ext cx="0" cy="315102"/>
          </a:xfrm>
          <a:prstGeom prst="line">
            <a:avLst/>
          </a:prstGeom>
          <a:ln w="190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795B76B-D16E-4E34-2229-89373F93576E}"/>
              </a:ext>
            </a:extLst>
          </p:cNvPr>
          <p:cNvCxnSpPr>
            <a:cxnSpLocks/>
          </p:cNvCxnSpPr>
          <p:nvPr/>
        </p:nvCxnSpPr>
        <p:spPr>
          <a:xfrm>
            <a:off x="8748882" y="3906364"/>
            <a:ext cx="0" cy="315102"/>
          </a:xfrm>
          <a:prstGeom prst="line">
            <a:avLst/>
          </a:prstGeom>
          <a:ln w="190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C5FED82-BED8-1E30-F565-522964267664}"/>
              </a:ext>
            </a:extLst>
          </p:cNvPr>
          <p:cNvCxnSpPr>
            <a:cxnSpLocks/>
          </p:cNvCxnSpPr>
          <p:nvPr/>
        </p:nvCxnSpPr>
        <p:spPr>
          <a:xfrm>
            <a:off x="2496000" y="3906364"/>
            <a:ext cx="0" cy="315102"/>
          </a:xfrm>
          <a:prstGeom prst="line">
            <a:avLst/>
          </a:prstGeom>
          <a:ln w="190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214E845-F939-442D-39E7-2592633A3D84}"/>
              </a:ext>
            </a:extLst>
          </p:cNvPr>
          <p:cNvCxnSpPr>
            <a:cxnSpLocks/>
          </p:cNvCxnSpPr>
          <p:nvPr/>
        </p:nvCxnSpPr>
        <p:spPr>
          <a:xfrm>
            <a:off x="2056730" y="3906364"/>
            <a:ext cx="0" cy="315102"/>
          </a:xfrm>
          <a:prstGeom prst="line">
            <a:avLst/>
          </a:prstGeom>
          <a:ln w="190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EBA1A8B7-23AC-C565-5F01-C426ED3081E1}"/>
              </a:ext>
            </a:extLst>
          </p:cNvPr>
          <p:cNvCxnSpPr>
            <a:cxnSpLocks/>
          </p:cNvCxnSpPr>
          <p:nvPr/>
        </p:nvCxnSpPr>
        <p:spPr>
          <a:xfrm>
            <a:off x="2989058" y="3906364"/>
            <a:ext cx="0" cy="315102"/>
          </a:xfrm>
          <a:prstGeom prst="line">
            <a:avLst/>
          </a:prstGeom>
          <a:ln w="190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ADD9A26-BC72-BA41-A78A-C14881C9FE4F}"/>
              </a:ext>
            </a:extLst>
          </p:cNvPr>
          <p:cNvCxnSpPr>
            <a:cxnSpLocks/>
          </p:cNvCxnSpPr>
          <p:nvPr/>
        </p:nvCxnSpPr>
        <p:spPr>
          <a:xfrm>
            <a:off x="5651577" y="3906364"/>
            <a:ext cx="0" cy="315102"/>
          </a:xfrm>
          <a:prstGeom prst="line">
            <a:avLst/>
          </a:prstGeom>
          <a:ln w="190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5CAD559-72B2-2236-746B-0A464228A2AA}"/>
              </a:ext>
            </a:extLst>
          </p:cNvPr>
          <p:cNvCxnSpPr>
            <a:cxnSpLocks/>
          </p:cNvCxnSpPr>
          <p:nvPr/>
        </p:nvCxnSpPr>
        <p:spPr>
          <a:xfrm>
            <a:off x="6583905" y="3906364"/>
            <a:ext cx="0" cy="315102"/>
          </a:xfrm>
          <a:prstGeom prst="line">
            <a:avLst/>
          </a:prstGeom>
          <a:ln w="190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6377673-BAFB-738F-510F-BDF909352A0E}"/>
              </a:ext>
            </a:extLst>
          </p:cNvPr>
          <p:cNvCxnSpPr>
            <a:cxnSpLocks/>
          </p:cNvCxnSpPr>
          <p:nvPr/>
        </p:nvCxnSpPr>
        <p:spPr>
          <a:xfrm>
            <a:off x="9228495" y="3906364"/>
            <a:ext cx="0" cy="315102"/>
          </a:xfrm>
          <a:prstGeom prst="line">
            <a:avLst/>
          </a:prstGeom>
          <a:ln w="190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687D776-6242-AA1E-7E8C-FD3F4022C2DC}"/>
              </a:ext>
            </a:extLst>
          </p:cNvPr>
          <p:cNvCxnSpPr>
            <a:cxnSpLocks/>
          </p:cNvCxnSpPr>
          <p:nvPr/>
        </p:nvCxnSpPr>
        <p:spPr>
          <a:xfrm>
            <a:off x="10160823" y="3906364"/>
            <a:ext cx="0" cy="315102"/>
          </a:xfrm>
          <a:prstGeom prst="line">
            <a:avLst/>
          </a:prstGeom>
          <a:ln w="190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6A6F1780-A3A4-AA42-1E9A-0CFA90E01B9A}"/>
              </a:ext>
            </a:extLst>
          </p:cNvPr>
          <p:cNvCxnSpPr>
            <a:cxnSpLocks/>
          </p:cNvCxnSpPr>
          <p:nvPr/>
        </p:nvCxnSpPr>
        <p:spPr>
          <a:xfrm>
            <a:off x="9700146" y="3906364"/>
            <a:ext cx="0" cy="315101"/>
          </a:xfrm>
          <a:prstGeom prst="line">
            <a:avLst/>
          </a:prstGeom>
          <a:ln w="19050">
            <a:solidFill>
              <a:srgbClr val="FF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59E1564-3A75-3BE2-3FE4-5FCFAD8B2D6A}"/>
              </a:ext>
            </a:extLst>
          </p:cNvPr>
          <p:cNvSpPr txBox="1"/>
          <p:nvPr/>
        </p:nvSpPr>
        <p:spPr>
          <a:xfrm>
            <a:off x="1241946" y="4199740"/>
            <a:ext cx="25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1       2       3       4       5</a:t>
            </a:r>
            <a:endParaRPr lang="ko-KR" altLang="en-US" sz="1600" dirty="0" err="1"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F495DA9-690F-EAA5-F60B-FE53AD40BE37}"/>
              </a:ext>
            </a:extLst>
          </p:cNvPr>
          <p:cNvSpPr txBox="1"/>
          <p:nvPr/>
        </p:nvSpPr>
        <p:spPr>
          <a:xfrm>
            <a:off x="4814716" y="4199740"/>
            <a:ext cx="25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1       2       3       4       5</a:t>
            </a:r>
            <a:endParaRPr lang="ko-KR" altLang="en-US" sz="1600" dirty="0" err="1"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E096B0C-BA37-D172-7419-AABBC7DBB3F4}"/>
              </a:ext>
            </a:extLst>
          </p:cNvPr>
          <p:cNvSpPr txBox="1"/>
          <p:nvPr/>
        </p:nvSpPr>
        <p:spPr>
          <a:xfrm>
            <a:off x="8414717" y="4199740"/>
            <a:ext cx="25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1       2       3       4       5</a:t>
            </a:r>
            <a:endParaRPr lang="ko-KR" altLang="en-US" sz="1600" dirty="0" err="1"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5C946-800B-FF24-4E97-58A05289975A}"/>
              </a:ext>
            </a:extLst>
          </p:cNvPr>
          <p:cNvSpPr txBox="1"/>
          <p:nvPr/>
        </p:nvSpPr>
        <p:spPr>
          <a:xfrm>
            <a:off x="2146377" y="4898306"/>
            <a:ext cx="701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“</a:t>
            </a:r>
            <a:r>
              <a:rPr lang="ko-KR" altLang="en-US" sz="16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강의를 듣는 학생들의 사진을 디렉터리로 분류</a:t>
            </a:r>
            <a:r>
              <a:rPr lang="en-US" altLang="ko-KR" sz="16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”</a:t>
            </a:r>
            <a:endParaRPr lang="ko-KR" altLang="en-US" sz="1600" dirty="0" err="1"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95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설계 및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얼굴 학습을 위한 데이터 수집 및 </a:t>
            </a:r>
            <a:r>
              <a:rPr lang="ko-KR" altLang="en-US" dirty="0" err="1"/>
              <a:t>전처리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65C6E7-CC10-79E3-5A8F-27148ED93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/>
              <a:t>얼굴인식출석시스템 </a:t>
            </a:r>
            <a:r>
              <a:rPr lang="en-US" altLang="ko-KR" dirty="0"/>
              <a:t>- 5</a:t>
            </a:r>
            <a:r>
              <a:rPr lang="ko-KR" altLang="en-US" dirty="0"/>
              <a:t>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ADE936-498B-524D-68F0-B6F873785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2" y="2387451"/>
            <a:ext cx="10235919" cy="333653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9F6B429-2CA1-004A-93DF-E983B9783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989" y="2168081"/>
            <a:ext cx="5109882" cy="1320718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62ACA3D4-C18B-8C84-85AD-18B4C2061499}"/>
              </a:ext>
            </a:extLst>
          </p:cNvPr>
          <p:cNvSpPr/>
          <p:nvPr/>
        </p:nvSpPr>
        <p:spPr>
          <a:xfrm>
            <a:off x="1589369" y="3582436"/>
            <a:ext cx="3834278" cy="2096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27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설계 및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얼굴 인식 출석 시스템 </a:t>
            </a:r>
            <a:r>
              <a:rPr lang="en-US" altLang="ko-KR" dirty="0"/>
              <a:t>GUI </a:t>
            </a:r>
            <a:r>
              <a:rPr lang="ko-KR" altLang="en-US" dirty="0"/>
              <a:t>설계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D551E3-6F31-32D3-0EF2-BF108A69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5CFC897F-290A-1F97-1499-0D7A0459E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얼굴인식출석시스템 </a:t>
            </a:r>
            <a:r>
              <a:rPr lang="en-US" altLang="ko-KR"/>
              <a:t>- 5</a:t>
            </a:r>
            <a:r>
              <a:rPr lang="ko-KR" altLang="en-US"/>
              <a:t>팀</a:t>
            </a:r>
            <a:endParaRPr lang="ko-KR" altLang="en-US" dirty="0"/>
          </a:p>
        </p:txBody>
      </p:sp>
      <p:pic>
        <p:nvPicPr>
          <p:cNvPr id="11" name="그림 10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DFA940C0-E34E-9001-F4E7-12C3CA5A6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1"/>
          <a:stretch/>
        </p:blipFill>
        <p:spPr>
          <a:xfrm>
            <a:off x="1930690" y="1945655"/>
            <a:ext cx="8330619" cy="406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49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설계 및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얼굴 인식 출석 시스템 </a:t>
            </a:r>
            <a:r>
              <a:rPr lang="en-US" altLang="ko-KR" dirty="0"/>
              <a:t>GUI </a:t>
            </a:r>
            <a:r>
              <a:rPr lang="ko-KR" altLang="en-US" dirty="0"/>
              <a:t>설계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43B05A8-1F5C-E42A-7F40-CB13D01401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1"/>
          <a:stretch/>
        </p:blipFill>
        <p:spPr>
          <a:xfrm>
            <a:off x="923827" y="2511263"/>
            <a:ext cx="4544505" cy="2219521"/>
          </a:xfrm>
          <a:prstGeom prst="rect">
            <a:avLst/>
          </a:prstGeom>
        </p:spPr>
      </p:pic>
      <p:pic>
        <p:nvPicPr>
          <p:cNvPr id="8" name="그림 7" descr="텍스트, 스크린샷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F5179860-F892-49FA-5DA8-8AB58A95E5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6" b="-389"/>
          <a:stretch/>
        </p:blipFill>
        <p:spPr>
          <a:xfrm>
            <a:off x="6630974" y="2511262"/>
            <a:ext cx="4518554" cy="22195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4D93D7-AFAD-44FE-EBBF-51C33F0EF0AA}"/>
              </a:ext>
            </a:extLst>
          </p:cNvPr>
          <p:cNvSpPr txBox="1"/>
          <p:nvPr/>
        </p:nvSpPr>
        <p:spPr>
          <a:xfrm>
            <a:off x="2200399" y="4912775"/>
            <a:ext cx="19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출석 시작 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FABE0-F4DF-713E-DB21-370EC22AB94E}"/>
              </a:ext>
            </a:extLst>
          </p:cNvPr>
          <p:cNvSpPr txBox="1"/>
          <p:nvPr/>
        </p:nvSpPr>
        <p:spPr>
          <a:xfrm>
            <a:off x="7894571" y="4912775"/>
            <a:ext cx="19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출석 시작 이후</a:t>
            </a:r>
            <a:endParaRPr lang="ko-KR" altLang="en-US" sz="1600" dirty="0" err="1">
              <a:solidFill>
                <a:srgbClr val="FF8000"/>
              </a:solidFill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E6917F3-CDDC-0596-D173-D773A3873A73}"/>
              </a:ext>
            </a:extLst>
          </p:cNvPr>
          <p:cNvSpPr/>
          <p:nvPr/>
        </p:nvSpPr>
        <p:spPr>
          <a:xfrm>
            <a:off x="5655931" y="3360750"/>
            <a:ext cx="774467" cy="520545"/>
          </a:xfrm>
          <a:prstGeom prst="rightArrow">
            <a:avLst/>
          </a:prstGeom>
          <a:gradFill flip="none" rotWithShape="1">
            <a:gsLst>
              <a:gs pos="0">
                <a:srgbClr val="FF8000">
                  <a:tint val="66000"/>
                  <a:satMod val="160000"/>
                </a:srgbClr>
              </a:gs>
              <a:gs pos="50000">
                <a:srgbClr val="FF8000">
                  <a:tint val="44500"/>
                  <a:satMod val="160000"/>
                </a:srgbClr>
              </a:gs>
              <a:gs pos="100000">
                <a:srgbClr val="FF8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AEF93284-26D9-E169-3CC8-9034DDBD6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얼굴인식출석시스템 </a:t>
            </a:r>
            <a:r>
              <a:rPr lang="en-US" altLang="ko-KR"/>
              <a:t>- 5</a:t>
            </a:r>
            <a:r>
              <a:rPr lang="ko-KR" altLang="en-US"/>
              <a:t>팀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B1D6C0-1DBF-9B6C-EA4F-0CA6C32A8FBA}"/>
              </a:ext>
            </a:extLst>
          </p:cNvPr>
          <p:cNvSpPr/>
          <p:nvPr/>
        </p:nvSpPr>
        <p:spPr>
          <a:xfrm>
            <a:off x="9037519" y="4506012"/>
            <a:ext cx="1753386" cy="1131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99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667A3FBC-8C3F-828B-88E8-E83D067A2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204" y="2510733"/>
            <a:ext cx="4494324" cy="2219521"/>
          </a:xfrm>
          <a:prstGeom prst="rect">
            <a:avLst/>
          </a:prstGeom>
        </p:spPr>
      </p:pic>
      <p:pic>
        <p:nvPicPr>
          <p:cNvPr id="7" name="그림 6" descr="텍스트, 스크린샷, 멀티미디어 소프트웨어, 인간의 얼굴이(가) 표시된 사진&#10;&#10;자동 생성된 설명">
            <a:extLst>
              <a:ext uri="{FF2B5EF4-FFF2-40B4-BE49-F238E27FC236}">
                <a16:creationId xmlns:a16="http://schemas.microsoft.com/office/drawing/2014/main" id="{F361B807-295F-E0C6-6C87-F17C56B9DC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7"/>
          <a:stretch/>
        </p:blipFill>
        <p:spPr>
          <a:xfrm>
            <a:off x="923827" y="2511262"/>
            <a:ext cx="4542782" cy="221952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설계 및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얼굴 인식 출석 시스템 </a:t>
            </a:r>
            <a:r>
              <a:rPr lang="en-US" altLang="ko-KR" dirty="0"/>
              <a:t>GUI </a:t>
            </a:r>
            <a:r>
              <a:rPr lang="ko-KR" altLang="en-US" dirty="0"/>
              <a:t>설계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4D93D7-AFAD-44FE-EBBF-51C33F0EF0AA}"/>
              </a:ext>
            </a:extLst>
          </p:cNvPr>
          <p:cNvSpPr txBox="1"/>
          <p:nvPr/>
        </p:nvSpPr>
        <p:spPr>
          <a:xfrm>
            <a:off x="2047194" y="4912775"/>
            <a:ext cx="2297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출석 정보 엑셀 파일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FABE0-F4DF-713E-DB21-370EC22AB94E}"/>
              </a:ext>
            </a:extLst>
          </p:cNvPr>
          <p:cNvSpPr txBox="1"/>
          <p:nvPr/>
        </p:nvSpPr>
        <p:spPr>
          <a:xfrm>
            <a:off x="8175600" y="4912775"/>
            <a:ext cx="142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엑셀 파일 확인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E6917F3-CDDC-0596-D173-D773A3873A73}"/>
              </a:ext>
            </a:extLst>
          </p:cNvPr>
          <p:cNvSpPr/>
          <p:nvPr/>
        </p:nvSpPr>
        <p:spPr>
          <a:xfrm>
            <a:off x="5655931" y="3360750"/>
            <a:ext cx="774467" cy="520545"/>
          </a:xfrm>
          <a:prstGeom prst="rightArrow">
            <a:avLst/>
          </a:prstGeom>
          <a:gradFill flip="none" rotWithShape="1">
            <a:gsLst>
              <a:gs pos="0">
                <a:srgbClr val="FF8000">
                  <a:tint val="66000"/>
                  <a:satMod val="160000"/>
                </a:srgbClr>
              </a:gs>
              <a:gs pos="50000">
                <a:srgbClr val="FF8000">
                  <a:tint val="44500"/>
                  <a:satMod val="160000"/>
                </a:srgbClr>
              </a:gs>
              <a:gs pos="100000">
                <a:srgbClr val="FF8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AEF93284-26D9-E169-3CC8-9034DDBD6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얼굴인식출석시스템 </a:t>
            </a:r>
            <a:r>
              <a:rPr lang="en-US" altLang="ko-KR"/>
              <a:t>- 5</a:t>
            </a:r>
            <a:r>
              <a:rPr lang="ko-KR" altLang="en-US"/>
              <a:t>팀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3E7394-8DF7-A062-3042-11283025145E}"/>
              </a:ext>
            </a:extLst>
          </p:cNvPr>
          <p:cNvSpPr/>
          <p:nvPr/>
        </p:nvSpPr>
        <p:spPr>
          <a:xfrm>
            <a:off x="3356728" y="4506012"/>
            <a:ext cx="1753386" cy="1131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4EDFFE-C8D5-6423-2575-29B9B444FBEC}"/>
              </a:ext>
            </a:extLst>
          </p:cNvPr>
          <p:cNvSpPr/>
          <p:nvPr/>
        </p:nvSpPr>
        <p:spPr>
          <a:xfrm>
            <a:off x="6665540" y="4449451"/>
            <a:ext cx="1414018" cy="1131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85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사용 및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 테스트 영상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75941A-A01D-EF1E-5F0B-553C138F0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얼굴인식출석시스템 </a:t>
            </a:r>
            <a:r>
              <a:rPr lang="en-US" altLang="ko-KR"/>
              <a:t>- 5</a:t>
            </a:r>
            <a:r>
              <a:rPr lang="ko-KR" altLang="en-US"/>
              <a:t>팀</a:t>
            </a:r>
            <a:endParaRPr lang="ko-KR" altLang="en-US" dirty="0"/>
          </a:p>
        </p:txBody>
      </p:sp>
      <p:pic>
        <p:nvPicPr>
          <p:cNvPr id="8" name="온라인 미디어 7" title="얼굴 인식 시스템 제작 5팀">
            <a:hlinkClick r:id="" action="ppaction://media"/>
            <a:extLst>
              <a:ext uri="{FF2B5EF4-FFF2-40B4-BE49-F238E27FC236}">
                <a16:creationId xmlns:a16="http://schemas.microsoft.com/office/drawing/2014/main" id="{3C2E8653-3785-8E3B-D18E-B41A0E1C4AB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22340" y="1890916"/>
            <a:ext cx="7947320" cy="449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9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사용 및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 테스트 결과 및 정확도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B19145-5848-9D14-0FE7-0D50C579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얼굴인식출석시스템 </a:t>
            </a:r>
            <a:r>
              <a:rPr lang="en-US" altLang="ko-KR"/>
              <a:t>- 5</a:t>
            </a:r>
            <a:r>
              <a:rPr lang="ko-KR" altLang="en-US"/>
              <a:t>팀</a:t>
            </a:r>
            <a:endParaRPr lang="ko-KR" altLang="en-US" dirty="0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312CCE0A-72E6-7501-1AB9-B4959DA453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2284835"/>
              </p:ext>
            </p:extLst>
          </p:nvPr>
        </p:nvGraphicFramePr>
        <p:xfrm>
          <a:off x="2978101" y="2069960"/>
          <a:ext cx="6235798" cy="4107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4157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추후 개선 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시스템의 한계점 분석</a:t>
            </a:r>
            <a:endParaRPr lang="en-US" altLang="ko-KR" dirty="0"/>
          </a:p>
          <a:p>
            <a:pPr marL="914400" lvl="1" indent="-457200">
              <a:buClr>
                <a:srgbClr val="FF8000"/>
              </a:buClr>
              <a:buFont typeface="+mj-lt"/>
              <a:buAutoNum type="arabicParenR"/>
            </a:pPr>
            <a:r>
              <a:rPr lang="ko-KR" altLang="en-US" dirty="0"/>
              <a:t>얼굴 인식 출석 시스템의 얼굴 인식의 한계</a:t>
            </a:r>
            <a:endParaRPr lang="en-US" altLang="ko-KR" dirty="0"/>
          </a:p>
          <a:p>
            <a:pPr lvl="2"/>
            <a:r>
              <a:rPr lang="ko-KR" altLang="en-US" dirty="0" err="1"/>
              <a:t>미탐</a:t>
            </a:r>
            <a:r>
              <a:rPr lang="en-US" altLang="ko-KR" dirty="0"/>
              <a:t>: </a:t>
            </a:r>
            <a:r>
              <a:rPr lang="ko-KR" altLang="en-US" dirty="0"/>
              <a:t>조명</a:t>
            </a:r>
            <a:r>
              <a:rPr lang="en-US" altLang="ko-KR" dirty="0"/>
              <a:t>, </a:t>
            </a:r>
            <a:r>
              <a:rPr lang="ko-KR" altLang="en-US" dirty="0"/>
              <a:t>각도</a:t>
            </a:r>
            <a:r>
              <a:rPr lang="en-US" altLang="ko-KR" dirty="0"/>
              <a:t>, </a:t>
            </a:r>
            <a:r>
              <a:rPr lang="ko-KR" altLang="en-US" dirty="0"/>
              <a:t>주변 환경에 따라 얼굴을 인식하지 못하는 문제</a:t>
            </a:r>
            <a:endParaRPr lang="en-US" altLang="ko-KR" dirty="0"/>
          </a:p>
          <a:p>
            <a:pPr lvl="2"/>
            <a:r>
              <a:rPr lang="ko-KR" altLang="en-US" dirty="0" err="1"/>
              <a:t>오탐</a:t>
            </a:r>
            <a:r>
              <a:rPr lang="en-US" altLang="ko-KR" dirty="0"/>
              <a:t>:</a:t>
            </a:r>
            <a:r>
              <a:rPr lang="ko-KR" altLang="en-US" dirty="0"/>
              <a:t> 학생 </a:t>
            </a:r>
            <a:r>
              <a:rPr lang="en-US" altLang="ko-KR" dirty="0"/>
              <a:t>1</a:t>
            </a:r>
            <a:r>
              <a:rPr lang="ko-KR" altLang="en-US" dirty="0"/>
              <a:t>을 학생 </a:t>
            </a:r>
            <a:r>
              <a:rPr lang="en-US" altLang="ko-KR" dirty="0"/>
              <a:t>2</a:t>
            </a:r>
            <a:r>
              <a:rPr lang="ko-KR" altLang="en-US" dirty="0"/>
              <a:t>로 잘못 인식하는 문제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r>
              <a:rPr lang="ko-KR" altLang="en-US" dirty="0"/>
              <a:t>향후 개선 방향 제시</a:t>
            </a:r>
            <a:endParaRPr lang="en-US" altLang="ko-KR" dirty="0"/>
          </a:p>
          <a:p>
            <a:pPr lvl="1">
              <a:buClr>
                <a:srgbClr val="FF8000"/>
              </a:buClr>
              <a:buFont typeface="Wingdings" panose="05000000000000000000" pitchFamily="2" charset="2"/>
              <a:buChar char="ü"/>
            </a:pPr>
            <a:r>
              <a:rPr lang="ko-KR" altLang="en-US" dirty="0"/>
              <a:t>얼굴 인식 정확도를 높일 수 있는 연구 과제 수행</a:t>
            </a:r>
            <a:endParaRPr lang="en-US" altLang="ko-KR" dirty="0"/>
          </a:p>
          <a:p>
            <a:pPr lvl="1">
              <a:buClr>
                <a:srgbClr val="FF8000"/>
              </a:buClr>
              <a:buFont typeface="Wingdings" panose="05000000000000000000" pitchFamily="2" charset="2"/>
              <a:buChar char="ü"/>
            </a:pPr>
            <a:r>
              <a:rPr lang="ko-KR" altLang="en-US" dirty="0"/>
              <a:t>출석 시스템의 데이터를 학번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출석 시간</a:t>
            </a:r>
            <a:r>
              <a:rPr lang="en-US" altLang="ko-KR" dirty="0"/>
              <a:t>, </a:t>
            </a:r>
            <a:r>
              <a:rPr lang="ko-KR" altLang="en-US" dirty="0"/>
              <a:t>강의별로 분류하고</a:t>
            </a:r>
            <a:br>
              <a:rPr lang="en-US" altLang="ko-KR" dirty="0"/>
            </a:br>
            <a:r>
              <a:rPr lang="ko-KR" altLang="en-US" dirty="0"/>
              <a:t>데이터베이스 시스템 구축 후 시스템과 연동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40F680-990B-C9CB-D4A6-FF6B31B25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얼굴인식출석시스템 </a:t>
            </a:r>
            <a:r>
              <a:rPr lang="en-US" altLang="ko-KR"/>
              <a:t>- 5</a:t>
            </a:r>
            <a:r>
              <a:rPr lang="ko-KR" altLang="en-US"/>
              <a:t>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524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C702561-4E51-90B0-8312-1BBBA074A6CD}"/>
              </a:ext>
            </a:extLst>
          </p:cNvPr>
          <p:cNvSpPr/>
          <p:nvPr/>
        </p:nvSpPr>
        <p:spPr>
          <a:xfrm>
            <a:off x="838200" y="3081283"/>
            <a:ext cx="10515600" cy="1443701"/>
          </a:xfrm>
          <a:prstGeom prst="roundRect">
            <a:avLst/>
          </a:prstGeom>
          <a:solidFill>
            <a:srgbClr val="ECF6FF"/>
          </a:solidFill>
          <a:ln>
            <a:solidFill>
              <a:srgbClr val="ECF6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기대 효과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학교 또는 교육 기관에서 출석 관리에 대한 시스템으로  </a:t>
            </a:r>
            <a:br>
              <a:rPr lang="en-US" altLang="ko-KR" dirty="0"/>
            </a:br>
            <a:r>
              <a:rPr lang="ko-KR" altLang="en-US" dirty="0"/>
              <a:t>효율성</a:t>
            </a:r>
            <a:r>
              <a:rPr lang="en-US" altLang="ko-KR" dirty="0"/>
              <a:t>, </a:t>
            </a:r>
            <a:r>
              <a:rPr lang="ko-KR" altLang="en-US" dirty="0"/>
              <a:t>정확성</a:t>
            </a:r>
            <a:r>
              <a:rPr lang="en-US" altLang="ko-KR" dirty="0"/>
              <a:t>, </a:t>
            </a:r>
            <a:r>
              <a:rPr lang="ko-KR" altLang="en-US" dirty="0"/>
              <a:t>보안성 및 모니터링을 강화하기 위해 </a:t>
            </a:r>
            <a:br>
              <a:rPr lang="en-US" altLang="ko-KR" dirty="0"/>
            </a:br>
            <a:r>
              <a:rPr lang="ko-KR" altLang="en-US" dirty="0"/>
              <a:t>얼굴 인식 출석 시스템을 도입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D93C44-3D52-CA1E-1BE1-CB73E68BB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얼굴인식출석시스템 </a:t>
            </a:r>
            <a:r>
              <a:rPr lang="en-US" altLang="ko-KR"/>
              <a:t>- 5</a:t>
            </a:r>
            <a:r>
              <a:rPr lang="ko-KR" altLang="en-US"/>
              <a:t>팀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5E7750-9058-6F93-C6E2-36F70F2CB311}"/>
              </a:ext>
            </a:extLst>
          </p:cNvPr>
          <p:cNvGrpSpPr/>
          <p:nvPr/>
        </p:nvGrpSpPr>
        <p:grpSpPr>
          <a:xfrm>
            <a:off x="1108003" y="3314558"/>
            <a:ext cx="9975994" cy="977153"/>
            <a:chOff x="1130416" y="3251804"/>
            <a:chExt cx="9975994" cy="97715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E0F6D03-F2B7-0D8C-0879-2D644111EAA0}"/>
                </a:ext>
              </a:extLst>
            </p:cNvPr>
            <p:cNvSpPr/>
            <p:nvPr/>
          </p:nvSpPr>
          <p:spPr>
            <a:xfrm>
              <a:off x="1130416" y="3251804"/>
              <a:ext cx="1746394" cy="977153"/>
            </a:xfrm>
            <a:prstGeom prst="roundRect">
              <a:avLst/>
            </a:prstGeom>
            <a:solidFill>
              <a:srgbClr val="FF8000">
                <a:tint val="66000"/>
                <a:satMod val="160000"/>
              </a:srgbClr>
            </a:solidFill>
            <a:ln>
              <a:solidFill>
                <a:srgbClr val="FF8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Hahmlet Medium" pitchFamily="2" charset="-127"/>
                  <a:ea typeface="Hahmlet Medium" pitchFamily="2" charset="-127"/>
                  <a:cs typeface="Hahmlet Medium" pitchFamily="2" charset="-127"/>
                </a:rPr>
                <a:t>자동화된 출석 관리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1C3EDEB-BEA8-17D4-827D-7087779048FA}"/>
                </a:ext>
              </a:extLst>
            </p:cNvPr>
            <p:cNvSpPr/>
            <p:nvPr/>
          </p:nvSpPr>
          <p:spPr>
            <a:xfrm>
              <a:off x="3187816" y="3251804"/>
              <a:ext cx="1746394" cy="977153"/>
            </a:xfrm>
            <a:prstGeom prst="roundRect">
              <a:avLst/>
            </a:prstGeom>
            <a:solidFill>
              <a:srgbClr val="FF8000">
                <a:tint val="66000"/>
                <a:satMod val="160000"/>
              </a:srgbClr>
            </a:solidFill>
            <a:ln>
              <a:solidFill>
                <a:srgbClr val="FF8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Hahmlet Medium" pitchFamily="2" charset="-127"/>
                  <a:ea typeface="Hahmlet Medium" pitchFamily="2" charset="-127"/>
                  <a:cs typeface="Hahmlet Medium" pitchFamily="2" charset="-127"/>
                </a:rPr>
                <a:t>정확한</a:t>
              </a:r>
              <a:br>
                <a:rPr lang="en-US" altLang="ko-KR" sz="2400" dirty="0">
                  <a:solidFill>
                    <a:schemeClr val="bg1"/>
                  </a:solidFill>
                  <a:latin typeface="Hahmlet Medium" pitchFamily="2" charset="-127"/>
                  <a:ea typeface="Hahmlet Medium" pitchFamily="2" charset="-127"/>
                  <a:cs typeface="Hahmlet Medium" pitchFamily="2" charset="-127"/>
                </a:rPr>
              </a:br>
              <a:r>
                <a:rPr lang="ko-KR" altLang="en-US" sz="2400" dirty="0">
                  <a:solidFill>
                    <a:schemeClr val="bg1"/>
                  </a:solidFill>
                  <a:latin typeface="Hahmlet Medium" pitchFamily="2" charset="-127"/>
                  <a:ea typeface="Hahmlet Medium" pitchFamily="2" charset="-127"/>
                  <a:cs typeface="Hahmlet Medium" pitchFamily="2" charset="-127"/>
                </a:rPr>
                <a:t>출석 기록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553D571-C0E4-E516-1478-FFE4F720031E}"/>
                </a:ext>
              </a:extLst>
            </p:cNvPr>
            <p:cNvSpPr/>
            <p:nvPr/>
          </p:nvSpPr>
          <p:spPr>
            <a:xfrm>
              <a:off x="5245216" y="3251804"/>
              <a:ext cx="1746394" cy="977153"/>
            </a:xfrm>
            <a:prstGeom prst="roundRect">
              <a:avLst/>
            </a:prstGeom>
            <a:solidFill>
              <a:srgbClr val="FF8000">
                <a:tint val="66000"/>
                <a:satMod val="160000"/>
              </a:srgbClr>
            </a:solidFill>
            <a:ln>
              <a:solidFill>
                <a:srgbClr val="FF8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Hahmlet Medium" pitchFamily="2" charset="-127"/>
                  <a:ea typeface="Hahmlet Medium" pitchFamily="2" charset="-127"/>
                  <a:cs typeface="Hahmlet Medium" pitchFamily="2" charset="-127"/>
                </a:rPr>
                <a:t>시간 절약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0BEEED5-4D2D-509A-E7C5-BE39890D3830}"/>
                </a:ext>
              </a:extLst>
            </p:cNvPr>
            <p:cNvSpPr/>
            <p:nvPr/>
          </p:nvSpPr>
          <p:spPr>
            <a:xfrm>
              <a:off x="7302616" y="3251804"/>
              <a:ext cx="1746394" cy="977153"/>
            </a:xfrm>
            <a:prstGeom prst="roundRect">
              <a:avLst/>
            </a:prstGeom>
            <a:solidFill>
              <a:srgbClr val="FF8000">
                <a:tint val="66000"/>
                <a:satMod val="160000"/>
              </a:srgbClr>
            </a:solidFill>
            <a:ln>
              <a:solidFill>
                <a:srgbClr val="FF8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Hahmlet Medium" pitchFamily="2" charset="-127"/>
                  <a:ea typeface="Hahmlet Medium" pitchFamily="2" charset="-127"/>
                  <a:cs typeface="Hahmlet Medium" pitchFamily="2" charset="-127"/>
                </a:rPr>
                <a:t>보안 강화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DFB2FB9-5BC3-AB35-088F-839028168D73}"/>
                </a:ext>
              </a:extLst>
            </p:cNvPr>
            <p:cNvSpPr/>
            <p:nvPr/>
          </p:nvSpPr>
          <p:spPr>
            <a:xfrm>
              <a:off x="9360016" y="3251804"/>
              <a:ext cx="1746394" cy="977153"/>
            </a:xfrm>
            <a:prstGeom prst="roundRect">
              <a:avLst/>
            </a:prstGeom>
            <a:solidFill>
              <a:srgbClr val="FF8000">
                <a:tint val="66000"/>
                <a:satMod val="160000"/>
              </a:srgbClr>
            </a:solidFill>
            <a:ln>
              <a:solidFill>
                <a:srgbClr val="FF8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Hahmlet Medium" pitchFamily="2" charset="-127"/>
                  <a:ea typeface="Hahmlet Medium" pitchFamily="2" charset="-127"/>
                  <a:cs typeface="Hahmlet Medium" pitchFamily="2" charset="-127"/>
                </a:rPr>
                <a:t>실시간</a:t>
              </a:r>
              <a:br>
                <a:rPr lang="en-US" altLang="ko-KR" sz="2400" dirty="0">
                  <a:solidFill>
                    <a:schemeClr val="bg1"/>
                  </a:solidFill>
                  <a:latin typeface="Hahmlet Medium" pitchFamily="2" charset="-127"/>
                  <a:ea typeface="Hahmlet Medium" pitchFamily="2" charset="-127"/>
                  <a:cs typeface="Hahmlet Medium" pitchFamily="2" charset="-127"/>
                </a:rPr>
              </a:br>
              <a:r>
                <a:rPr lang="ko-KR" altLang="en-US" sz="2400" dirty="0">
                  <a:solidFill>
                    <a:schemeClr val="bg1"/>
                  </a:solidFill>
                  <a:latin typeface="Hahmlet Medium" pitchFamily="2" charset="-127"/>
                  <a:ea typeface="Hahmlet Medium" pitchFamily="2" charset="-127"/>
                  <a:cs typeface="Hahmlet Medium" pitchFamily="2" charset="-127"/>
                </a:rPr>
                <a:t>모니터링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1707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4057804-D6AC-E53D-6BF0-F3452893249A}"/>
              </a:ext>
            </a:extLst>
          </p:cNvPr>
          <p:cNvSpPr/>
          <p:nvPr/>
        </p:nvSpPr>
        <p:spPr>
          <a:xfrm>
            <a:off x="623740" y="1112363"/>
            <a:ext cx="10944520" cy="6532927"/>
          </a:xfrm>
          <a:prstGeom prst="roundRect">
            <a:avLst/>
          </a:prstGeom>
          <a:solidFill>
            <a:schemeClr val="bg1"/>
          </a:solidFill>
          <a:ln>
            <a:solidFill>
              <a:srgbClr val="ECF6FF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22CCFC-B41A-1A49-55F9-DBA4F711173C}"/>
              </a:ext>
            </a:extLst>
          </p:cNvPr>
          <p:cNvSpPr txBox="1"/>
          <p:nvPr/>
        </p:nvSpPr>
        <p:spPr>
          <a:xfrm>
            <a:off x="4576301" y="3189602"/>
            <a:ext cx="3039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FF8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Q &amp; A</a:t>
            </a:r>
            <a:endParaRPr lang="ko-KR" altLang="en-US" sz="7200" dirty="0">
              <a:solidFill>
                <a:srgbClr val="FF8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83F4A-3A4A-3020-E67C-99C074238578}"/>
              </a:ext>
            </a:extLst>
          </p:cNvPr>
          <p:cNvSpPr txBox="1"/>
          <p:nvPr/>
        </p:nvSpPr>
        <p:spPr>
          <a:xfrm>
            <a:off x="4627096" y="4389931"/>
            <a:ext cx="2937805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8000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Thank you for listening.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AEAD50-A4A4-6E17-0B50-E72F74EE2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81CD2A-E25E-05CB-5093-D54ED33148FC}"/>
              </a:ext>
            </a:extLst>
          </p:cNvPr>
          <p:cNvSpPr/>
          <p:nvPr/>
        </p:nvSpPr>
        <p:spPr>
          <a:xfrm>
            <a:off x="11029360" y="6259398"/>
            <a:ext cx="405353" cy="462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D14878-9E12-35B1-DB87-DAFF145351EC}"/>
              </a:ext>
            </a:extLst>
          </p:cNvPr>
          <p:cNvSpPr/>
          <p:nvPr/>
        </p:nvSpPr>
        <p:spPr>
          <a:xfrm>
            <a:off x="11181760" y="6411798"/>
            <a:ext cx="405353" cy="462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다른 페이지 연결선 9">
            <a:extLst>
              <a:ext uri="{FF2B5EF4-FFF2-40B4-BE49-F238E27FC236}">
                <a16:creationId xmlns:a16="http://schemas.microsoft.com/office/drawing/2014/main" id="{CE59611E-4530-9238-8359-19F37FA42CF5}"/>
              </a:ext>
            </a:extLst>
          </p:cNvPr>
          <p:cNvSpPr/>
          <p:nvPr/>
        </p:nvSpPr>
        <p:spPr>
          <a:xfrm>
            <a:off x="10168647" y="1120387"/>
            <a:ext cx="471611" cy="1070042"/>
          </a:xfrm>
          <a:prstGeom prst="flowChartOffpageConnector">
            <a:avLst/>
          </a:prstGeom>
          <a:solidFill>
            <a:srgbClr val="FF8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563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22CCFC-B41A-1A49-55F9-DBA4F711173C}"/>
              </a:ext>
            </a:extLst>
          </p:cNvPr>
          <p:cNvSpPr txBox="1"/>
          <p:nvPr/>
        </p:nvSpPr>
        <p:spPr>
          <a:xfrm>
            <a:off x="4805962" y="220532"/>
            <a:ext cx="258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F8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Contents</a:t>
            </a:r>
            <a:endParaRPr lang="ko-KR" altLang="en-US" sz="4000" dirty="0">
              <a:solidFill>
                <a:srgbClr val="FF8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4057804-D6AC-E53D-6BF0-F3452893249A}"/>
              </a:ext>
            </a:extLst>
          </p:cNvPr>
          <p:cNvSpPr/>
          <p:nvPr/>
        </p:nvSpPr>
        <p:spPr>
          <a:xfrm>
            <a:off x="623740" y="1120387"/>
            <a:ext cx="10944520" cy="6532927"/>
          </a:xfrm>
          <a:prstGeom prst="roundRect">
            <a:avLst/>
          </a:prstGeom>
          <a:solidFill>
            <a:schemeClr val="bg1"/>
          </a:solidFill>
          <a:ln>
            <a:solidFill>
              <a:srgbClr val="ECF6FF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83F4A-3A4A-3020-E67C-99C074238578}"/>
              </a:ext>
            </a:extLst>
          </p:cNvPr>
          <p:cNvSpPr txBox="1"/>
          <p:nvPr/>
        </p:nvSpPr>
        <p:spPr>
          <a:xfrm>
            <a:off x="4805962" y="1284615"/>
            <a:ext cx="3307640" cy="557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600" b="1" dirty="0">
                <a:solidFill>
                  <a:srgbClr val="FF8000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과제 소개</a:t>
            </a:r>
            <a:endParaRPr lang="en-US" altLang="ko-KR" sz="2600" b="1" dirty="0">
              <a:solidFill>
                <a:srgbClr val="FF8000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600" b="1" dirty="0">
                <a:solidFill>
                  <a:srgbClr val="FF8000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시스템 개요</a:t>
            </a:r>
            <a:endParaRPr lang="en-US" altLang="ko-KR" sz="2600" b="1" dirty="0">
              <a:solidFill>
                <a:srgbClr val="FF8000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600" b="1" dirty="0">
                <a:solidFill>
                  <a:srgbClr val="FF8000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시스템 설계 및 구현</a:t>
            </a:r>
            <a:endParaRPr lang="en-US" altLang="ko-KR" sz="2600" b="1" dirty="0">
              <a:solidFill>
                <a:srgbClr val="FF8000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600" b="1" dirty="0">
                <a:solidFill>
                  <a:srgbClr val="FF8000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시스템 사용 및 결과</a:t>
            </a:r>
            <a:endParaRPr lang="en-US" altLang="ko-KR" sz="2600" b="1" dirty="0">
              <a:solidFill>
                <a:srgbClr val="FF8000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600" b="1" dirty="0">
                <a:solidFill>
                  <a:srgbClr val="FF8000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추후 개선 방향</a:t>
            </a:r>
            <a:endParaRPr lang="en-US" altLang="ko-KR" sz="2600" b="1" dirty="0">
              <a:solidFill>
                <a:srgbClr val="FF8000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600" b="1" dirty="0">
                <a:solidFill>
                  <a:srgbClr val="FF8000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결론</a:t>
            </a:r>
            <a:endParaRPr lang="en-US" altLang="ko-KR" sz="2600" b="1" dirty="0">
              <a:solidFill>
                <a:srgbClr val="FF8000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altLang="ko-KR" sz="2600" b="1" dirty="0">
              <a:solidFill>
                <a:srgbClr val="FF8000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AEAD50-A4A4-6E17-0B50-E72F74EE2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81CD2A-E25E-05CB-5093-D54ED33148FC}"/>
              </a:ext>
            </a:extLst>
          </p:cNvPr>
          <p:cNvSpPr/>
          <p:nvPr/>
        </p:nvSpPr>
        <p:spPr>
          <a:xfrm>
            <a:off x="11029360" y="6259398"/>
            <a:ext cx="405353" cy="462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9512E50A-7FE3-0A7F-25FA-58DC4390B576}"/>
              </a:ext>
            </a:extLst>
          </p:cNvPr>
          <p:cNvSpPr/>
          <p:nvPr/>
        </p:nvSpPr>
        <p:spPr>
          <a:xfrm>
            <a:off x="1551742" y="1120387"/>
            <a:ext cx="471611" cy="1070042"/>
          </a:xfrm>
          <a:prstGeom prst="flowChartOffpageConnector">
            <a:avLst/>
          </a:prstGeom>
          <a:solidFill>
            <a:srgbClr val="FF80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40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참고자료 📁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https://chat.openai.com/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https://cafe.naver.com/newgraphics/152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https://kkn1125.github.io/face-api01/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https://www.youtube.com/watch?v=CVClHLwv-4I&amp;feature=youtu.be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https://www.youtube.com/watch?v=AZ4PdALMqx0&amp;feature=youtu.be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https://github.com/justadudewhohacks/face-api.js/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E2D875-9D5B-7648-6962-1BA954C779E4}"/>
              </a:ext>
            </a:extLst>
          </p:cNvPr>
          <p:cNvSpPr/>
          <p:nvPr/>
        </p:nvSpPr>
        <p:spPr>
          <a:xfrm>
            <a:off x="11029360" y="6259398"/>
            <a:ext cx="405353" cy="462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02EA7DB9-1E1E-29A0-DA54-1E557B5D5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얼굴인식출석시스템 </a:t>
            </a:r>
            <a:r>
              <a:rPr lang="en-US" altLang="ko-KR"/>
              <a:t>- 5</a:t>
            </a:r>
            <a:r>
              <a:rPr lang="ko-KR" altLang="en-US"/>
              <a:t>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436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과제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팀 과제 </a:t>
            </a:r>
            <a:endParaRPr lang="en-US" altLang="ko-KR" dirty="0"/>
          </a:p>
          <a:p>
            <a:pPr lvl="1">
              <a:buClr>
                <a:srgbClr val="FF8000"/>
              </a:buClr>
              <a:buFont typeface="Wingdings" panose="05000000000000000000" pitchFamily="2" charset="2"/>
              <a:buChar char="ü"/>
            </a:pPr>
            <a:r>
              <a:rPr lang="en-US" altLang="ko-KR" sz="2000" dirty="0"/>
              <a:t> </a:t>
            </a:r>
            <a:r>
              <a:rPr lang="ko-KR" altLang="en-US" sz="2000" dirty="0"/>
              <a:t>학교 교실 출석 관리를 위한 얼굴 인식 시스템</a:t>
            </a:r>
            <a:endParaRPr lang="en-US" altLang="ko-KR" sz="2000" dirty="0"/>
          </a:p>
          <a:p>
            <a:pPr lvl="1">
              <a:buClr>
                <a:srgbClr val="FF8000"/>
              </a:buClr>
              <a:buFont typeface="Wingdings" panose="05000000000000000000" pitchFamily="2" charset="2"/>
              <a:buChar char="ü"/>
            </a:pPr>
            <a:endParaRPr lang="en-US" altLang="ko-KR" dirty="0"/>
          </a:p>
          <a:p>
            <a:r>
              <a:rPr lang="ko-KR" altLang="en-US" dirty="0"/>
              <a:t>과제 목표</a:t>
            </a:r>
            <a:endParaRPr lang="en-US" altLang="ko-KR" dirty="0"/>
          </a:p>
          <a:p>
            <a:pPr lvl="1">
              <a:lnSpc>
                <a:spcPct val="150000"/>
              </a:lnSpc>
              <a:buClr>
                <a:srgbClr val="FF8000"/>
              </a:buClr>
              <a:buFont typeface="Wingdings" panose="05000000000000000000" pitchFamily="2" charset="2"/>
              <a:buChar char="ü"/>
            </a:pPr>
            <a:r>
              <a:rPr lang="en-US" altLang="ko-KR" sz="2000" dirty="0"/>
              <a:t> 50</a:t>
            </a:r>
            <a:r>
              <a:rPr lang="ko-KR" altLang="en-US" sz="2000" dirty="0"/>
              <a:t>명의 학생들이 출석하는 학교 교실에서 </a:t>
            </a:r>
            <a:br>
              <a:rPr lang="en-US" altLang="ko-KR" sz="2000" dirty="0"/>
            </a:br>
            <a:r>
              <a:rPr lang="ko-KR" altLang="en-US" sz="2000" dirty="0"/>
              <a:t>카메라 기반의 얼굴 인식 시스템을 구현</a:t>
            </a:r>
            <a:endParaRPr lang="en-US" altLang="ko-KR" sz="2000" dirty="0"/>
          </a:p>
          <a:p>
            <a:pPr lvl="1">
              <a:lnSpc>
                <a:spcPct val="150000"/>
              </a:lnSpc>
              <a:buClr>
                <a:srgbClr val="FF8000"/>
              </a:buClr>
              <a:buFont typeface="Wingdings" panose="05000000000000000000" pitchFamily="2" charset="2"/>
              <a:buChar char="ü"/>
            </a:pPr>
            <a:r>
              <a:rPr lang="ko-KR" altLang="en-US" sz="2000" dirty="0"/>
              <a:t>컴퓨터 그래픽스를 활용한 사용자 인터페이스를 제공하여 </a:t>
            </a:r>
            <a:br>
              <a:rPr lang="en-US" altLang="ko-KR" sz="2000" dirty="0"/>
            </a:br>
            <a:r>
              <a:rPr lang="ko-KR" altLang="en-US" sz="2000" dirty="0"/>
              <a:t>사용자 친화적인 시스템을 구축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04AD5975-626B-43F5-B46E-94266D5DD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얼굴인식출석시스템 </a:t>
            </a:r>
            <a:r>
              <a:rPr lang="en-US" altLang="ko-KR"/>
              <a:t>- 5</a:t>
            </a:r>
            <a:r>
              <a:rPr lang="ko-KR" altLang="en-US"/>
              <a:t>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579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시스템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얼굴 인식 출석 시스템 전체 구성도 설계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9" name="내용 개체 틀 9" descr="블랙, 어둠이(가) 표시된 사진&#10;&#10;자동 생성된 설명">
            <a:extLst>
              <a:ext uri="{FF2B5EF4-FFF2-40B4-BE49-F238E27FC236}">
                <a16:creationId xmlns:a16="http://schemas.microsoft.com/office/drawing/2014/main" id="{41F2F321-DC44-B79B-5EB1-2C0ADD03A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803" y="3681150"/>
            <a:ext cx="2591305" cy="2591305"/>
          </a:xfrm>
          <a:prstGeom prst="rect">
            <a:avLst/>
          </a:prstGeom>
          <a:noFill/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E2CC734-0520-BF81-F4B6-41C568AEF6BC}"/>
              </a:ext>
            </a:extLst>
          </p:cNvPr>
          <p:cNvSpPr/>
          <p:nvPr/>
        </p:nvSpPr>
        <p:spPr>
          <a:xfrm>
            <a:off x="4602554" y="2308389"/>
            <a:ext cx="3307404" cy="312258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02C660D-3712-797F-BE8B-9A1CDC4910D2}"/>
              </a:ext>
            </a:extLst>
          </p:cNvPr>
          <p:cNvSpPr/>
          <p:nvPr/>
        </p:nvSpPr>
        <p:spPr>
          <a:xfrm>
            <a:off x="5163916" y="2856405"/>
            <a:ext cx="2184680" cy="2025438"/>
          </a:xfrm>
          <a:prstGeom prst="roundRect">
            <a:avLst/>
          </a:prstGeom>
          <a:solidFill>
            <a:srgbClr val="ECF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학교 얼굴</a:t>
            </a:r>
            <a:endParaRPr lang="en-US" altLang="ko-KR" dirty="0">
              <a:solidFill>
                <a:schemeClr val="tx1"/>
              </a:solidFill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인식 출석 시스템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C9C903-35F9-3C6C-A071-47D7D090A383}"/>
              </a:ext>
            </a:extLst>
          </p:cNvPr>
          <p:cNvSpPr txBox="1"/>
          <p:nvPr/>
        </p:nvSpPr>
        <p:spPr>
          <a:xfrm>
            <a:off x="5773150" y="2000394"/>
            <a:ext cx="96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학교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1A345E-83D3-990B-4F53-718E5CC76890}"/>
              </a:ext>
            </a:extLst>
          </p:cNvPr>
          <p:cNvSpPr txBox="1"/>
          <p:nvPr/>
        </p:nvSpPr>
        <p:spPr>
          <a:xfrm>
            <a:off x="5773150" y="2530724"/>
            <a:ext cx="96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강의실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A357F7A-16A0-7650-F1BF-0CA844E00C61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809349" y="3272542"/>
            <a:ext cx="2354567" cy="596582"/>
          </a:xfrm>
          <a:prstGeom prst="straightConnector1">
            <a:avLst/>
          </a:prstGeom>
          <a:ln w="57150">
            <a:solidFill>
              <a:srgbClr val="FF8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 descr="클립아트, 그래픽, 원, 만화 영화이(가) 표시된 사진&#10;&#10;자동 생성된 설명">
            <a:extLst>
              <a:ext uri="{FF2B5EF4-FFF2-40B4-BE49-F238E27FC236}">
                <a16:creationId xmlns:a16="http://schemas.microsoft.com/office/drawing/2014/main" id="{D5196C84-8B95-55FB-60DA-15F31A2F9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74" y="2266932"/>
            <a:ext cx="2156346" cy="1078173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F189112-7CAD-D852-A4C7-B557638E874A}"/>
              </a:ext>
            </a:extLst>
          </p:cNvPr>
          <p:cNvCxnSpPr>
            <a:cxnSpLocks/>
          </p:cNvCxnSpPr>
          <p:nvPr/>
        </p:nvCxnSpPr>
        <p:spPr>
          <a:xfrm>
            <a:off x="7348596" y="4500901"/>
            <a:ext cx="2354567" cy="59658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C1F10B8-A94F-5424-ED36-94ABE3849C72}"/>
              </a:ext>
            </a:extLst>
          </p:cNvPr>
          <p:cNvCxnSpPr>
            <a:cxnSpLocks/>
          </p:cNvCxnSpPr>
          <p:nvPr/>
        </p:nvCxnSpPr>
        <p:spPr>
          <a:xfrm flipH="1" flipV="1">
            <a:off x="7357386" y="4167415"/>
            <a:ext cx="2354567" cy="5965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2969F83-E80E-963F-2E67-C802F0E7533D}"/>
              </a:ext>
            </a:extLst>
          </p:cNvPr>
          <p:cNvSpPr txBox="1"/>
          <p:nvPr/>
        </p:nvSpPr>
        <p:spPr>
          <a:xfrm rot="839189">
            <a:off x="2892899" y="3527262"/>
            <a:ext cx="163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학생 출석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C26FE7-7D20-01BD-709E-47AD7D699BDD}"/>
              </a:ext>
            </a:extLst>
          </p:cNvPr>
          <p:cNvSpPr txBox="1"/>
          <p:nvPr/>
        </p:nvSpPr>
        <p:spPr>
          <a:xfrm rot="839189">
            <a:off x="7922874" y="4180269"/>
            <a:ext cx="163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출석 정보 요청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2577EA-6923-A6F4-4AB3-91D803350F61}"/>
              </a:ext>
            </a:extLst>
          </p:cNvPr>
          <p:cNvSpPr txBox="1"/>
          <p:nvPr/>
        </p:nvSpPr>
        <p:spPr>
          <a:xfrm rot="839189">
            <a:off x="7806074" y="4836596"/>
            <a:ext cx="1637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출석 정보 전송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D387B6-76C4-1774-9916-4E306AE45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얼굴인식출석시스템 </a:t>
            </a:r>
            <a:r>
              <a:rPr lang="en-US" altLang="ko-KR"/>
              <a:t>- 5</a:t>
            </a:r>
            <a:r>
              <a:rPr lang="ko-KR" altLang="en-US"/>
              <a:t>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0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시스템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얼굴 인식 출석 시스템 요구사항 도출</a:t>
            </a:r>
            <a:endParaRPr lang="en-US" altLang="ko-KR" dirty="0"/>
          </a:p>
          <a:p>
            <a:pPr marL="457200" indent="-457200">
              <a:buFont typeface="+mj-lt"/>
              <a:buAutoNum type="arabicParenR"/>
            </a:pPr>
            <a:r>
              <a:rPr lang="ko-KR" altLang="en-US" sz="2400" dirty="0"/>
              <a:t>사용자 요구사항</a:t>
            </a:r>
            <a:br>
              <a:rPr lang="en-US" altLang="ko-KR" dirty="0"/>
            </a:br>
            <a:endParaRPr lang="en-US" altLang="ko-KR" dirty="0"/>
          </a:p>
          <a:p>
            <a:pPr marL="1371600" lvl="2" indent="-457200">
              <a:buClr>
                <a:srgbClr val="FF8000"/>
              </a:buClr>
              <a:buFont typeface="+mj-lt"/>
              <a:buAutoNum type="alphaLcPeriod"/>
            </a:pPr>
            <a:r>
              <a:rPr lang="ko-KR" altLang="en-US" dirty="0"/>
              <a:t>사진 캡처 버튼</a:t>
            </a:r>
            <a:br>
              <a:rPr lang="en-US" altLang="ko-KR" dirty="0"/>
            </a:br>
            <a:r>
              <a:rPr lang="ko-KR" altLang="en-US" dirty="0"/>
              <a:t>버튼을 이용하여 출석을 위한 사진을 캡처</a:t>
            </a:r>
            <a:br>
              <a:rPr lang="en-US" altLang="ko-KR" dirty="0"/>
            </a:br>
            <a:endParaRPr lang="en-US" altLang="ko-KR" dirty="0"/>
          </a:p>
          <a:p>
            <a:pPr marL="1371600" lvl="2" indent="-457200">
              <a:buClr>
                <a:srgbClr val="FF8000"/>
              </a:buClr>
              <a:buFont typeface="+mj-lt"/>
              <a:buAutoNum type="alphaLcPeriod"/>
            </a:pPr>
            <a:r>
              <a:rPr lang="ko-KR" altLang="en-US" dirty="0"/>
              <a:t>출석 체크 버튼</a:t>
            </a:r>
            <a:br>
              <a:rPr lang="en-US" altLang="ko-KR" dirty="0"/>
            </a:br>
            <a:r>
              <a:rPr lang="ko-KR" altLang="en-US" dirty="0"/>
              <a:t>버튼을 이용하여 </a:t>
            </a:r>
            <a:r>
              <a:rPr lang="ko-KR" altLang="en-US" dirty="0" err="1"/>
              <a:t>캡처된</a:t>
            </a:r>
            <a:r>
              <a:rPr lang="ko-KR" altLang="en-US" dirty="0"/>
              <a:t> 사진을 이용해서 </a:t>
            </a:r>
            <a:br>
              <a:rPr lang="en-US" altLang="ko-KR" dirty="0"/>
            </a:br>
            <a:r>
              <a:rPr lang="ko-KR" altLang="en-US" dirty="0"/>
              <a:t>출석부에 출석 정보 등록 </a:t>
            </a:r>
            <a:r>
              <a:rPr lang="en-US" altLang="ko-KR" dirty="0"/>
              <a:t> </a:t>
            </a:r>
            <a:br>
              <a:rPr lang="en-US" altLang="ko-KR" dirty="0"/>
            </a:br>
            <a:endParaRPr lang="en-US" altLang="ko-KR" dirty="0"/>
          </a:p>
          <a:p>
            <a:pPr marL="1371600" lvl="2" indent="-457200">
              <a:buClr>
                <a:srgbClr val="FF8000"/>
              </a:buClr>
              <a:buFont typeface="+mj-lt"/>
              <a:buAutoNum type="alphaLcPeriod"/>
            </a:pPr>
            <a:r>
              <a:rPr lang="ko-KR" altLang="en-US" dirty="0"/>
              <a:t>엑셀 생성 버튼</a:t>
            </a:r>
            <a:br>
              <a:rPr lang="en-US" altLang="ko-KR" dirty="0"/>
            </a:br>
            <a:r>
              <a:rPr lang="ko-KR" altLang="en-US" dirty="0"/>
              <a:t>버튼을 이용하여 체크된 출석 정보를 </a:t>
            </a:r>
            <a:br>
              <a:rPr lang="en-US" altLang="ko-KR" dirty="0"/>
            </a:br>
            <a:r>
              <a:rPr lang="ko-KR" altLang="en-US" dirty="0"/>
              <a:t>엑셀 파일로 생성 후 자동 다운로드 </a:t>
            </a:r>
            <a:endParaRPr lang="en-US" altLang="ko-KR" dirty="0"/>
          </a:p>
          <a:p>
            <a:pPr marL="914400" lvl="1" indent="-457200">
              <a:buClr>
                <a:srgbClr val="FF8000"/>
              </a:buClr>
              <a:buFont typeface="+mj-lt"/>
              <a:buAutoNum type="alphaL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6" name="그림 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43B05A8-1F5C-E42A-7F40-CB13D01401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828" b="94322" l="12262" r="45880">
                        <a14:foregroundMark x1="17312" y1="89419" x2="21458" y2="93774"/>
                        <a14:foregroundMark x1="21458" y1="93774" x2="18545" y2="88964"/>
                        <a14:foregroundMark x1="35573" y1="89300" x2="40260" y2="93385"/>
                        <a14:foregroundMark x1="40260" y1="93385" x2="35417" y2="89786"/>
                        <a14:foregroundMark x1="35417" y1="89786" x2="35156" y2="89981"/>
                        <a14:backgroundMark x1="15573" y1="88132" x2="19219" y2="87354"/>
                        <a14:backgroundMark x1="17292" y1="87451" x2="18906" y2="880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13" t="87016" r="58156" b="4866"/>
          <a:stretch/>
        </p:blipFill>
        <p:spPr>
          <a:xfrm>
            <a:off x="8480809" y="4759145"/>
            <a:ext cx="1165608" cy="710572"/>
          </a:xfrm>
          <a:prstGeom prst="rect">
            <a:avLst/>
          </a:prstGeom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04AD5975-626B-43F5-B46E-94266D5DD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얼굴인식출석시스템 </a:t>
            </a:r>
            <a:r>
              <a:rPr lang="en-US" altLang="ko-KR"/>
              <a:t>- 5</a:t>
            </a:r>
            <a:r>
              <a:rPr lang="ko-KR" altLang="en-US"/>
              <a:t>팀</a:t>
            </a:r>
            <a:endParaRPr lang="ko-KR" altLang="en-US" dirty="0"/>
          </a:p>
        </p:txBody>
      </p:sp>
      <p:pic>
        <p:nvPicPr>
          <p:cNvPr id="9" name="그림 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5E14C82D-457B-9998-98B2-A8F9CFAB55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828" b="94322" l="12262" r="45880">
                        <a14:foregroundMark x1="17312" y1="89419" x2="21458" y2="93774"/>
                        <a14:foregroundMark x1="21458" y1="93774" x2="18545" y2="88964"/>
                        <a14:foregroundMark x1="35573" y1="89300" x2="40260" y2="93385"/>
                        <a14:foregroundMark x1="40260" y1="93385" x2="35417" y2="89786"/>
                        <a14:foregroundMark x1="35417" y1="89786" x2="35156" y2="89981"/>
                        <a14:backgroundMark x1="15573" y1="88132" x2="19219" y2="87354"/>
                        <a14:backgroundMark x1="17292" y1="87451" x2="18906" y2="880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05" t="87016" r="67564" b="4866"/>
          <a:stretch/>
        </p:blipFill>
        <p:spPr>
          <a:xfrm>
            <a:off x="8480809" y="3766172"/>
            <a:ext cx="1165608" cy="710572"/>
          </a:xfrm>
          <a:prstGeom prst="rect">
            <a:avLst/>
          </a:prstGeom>
        </p:spPr>
      </p:pic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04F6A1A-995A-6895-A73F-77A140CDAB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828" b="94322" l="12262" r="45880">
                        <a14:foregroundMark x1="17312" y1="89419" x2="21458" y2="93774"/>
                        <a14:foregroundMark x1="21458" y1="93774" x2="18545" y2="88964"/>
                        <a14:foregroundMark x1="35573" y1="89300" x2="40260" y2="93385"/>
                        <a14:foregroundMark x1="40260" y1="93385" x2="35417" y2="89786"/>
                        <a14:foregroundMark x1="35417" y1="89786" x2="35156" y2="89981"/>
                        <a14:backgroundMark x1="15573" y1="88132" x2="19219" y2="87354"/>
                        <a14:backgroundMark x1="17292" y1="87451" x2="18906" y2="880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87016" r="77036" b="4866"/>
          <a:stretch/>
        </p:blipFill>
        <p:spPr>
          <a:xfrm>
            <a:off x="8480809" y="2710444"/>
            <a:ext cx="1165608" cy="71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99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시스템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얼굴 인식 출석 시스템 요구사항 도출</a:t>
            </a:r>
            <a:endParaRPr lang="en-US" altLang="ko-KR" dirty="0"/>
          </a:p>
          <a:p>
            <a:pPr marL="457200" indent="-457200">
              <a:buFont typeface="+mj-lt"/>
              <a:buAutoNum type="arabicParenR" startAt="2"/>
            </a:pPr>
            <a:r>
              <a:rPr lang="ko-KR" altLang="en-US" sz="2400" dirty="0"/>
              <a:t>시스템 요구사항</a:t>
            </a:r>
            <a:br>
              <a:rPr lang="en-US" altLang="ko-KR" dirty="0"/>
            </a:br>
            <a:endParaRPr lang="en-US" altLang="ko-KR" dirty="0"/>
          </a:p>
          <a:p>
            <a:pPr marL="1371600" lvl="2" indent="-457200">
              <a:buClr>
                <a:srgbClr val="FF8000"/>
              </a:buClr>
              <a:buFont typeface="+mj-lt"/>
              <a:buAutoNum type="alphaLcPeriod"/>
            </a:pPr>
            <a:r>
              <a:rPr lang="ko-KR" altLang="en-US" dirty="0"/>
              <a:t>사진 캡처 기능</a:t>
            </a:r>
            <a:br>
              <a:rPr lang="en-US" altLang="ko-KR" dirty="0"/>
            </a:br>
            <a:r>
              <a:rPr lang="ko-KR" altLang="en-US" dirty="0"/>
              <a:t>사용자가 버튼을 누르면 영상에서 사용자의 영상을 캡처</a:t>
            </a:r>
            <a:r>
              <a:rPr lang="en-US" altLang="ko-KR" dirty="0"/>
              <a:t> </a:t>
            </a:r>
            <a:br>
              <a:rPr lang="en-US" altLang="ko-KR" dirty="0"/>
            </a:br>
            <a:endParaRPr lang="en-US" altLang="ko-KR" dirty="0"/>
          </a:p>
          <a:p>
            <a:pPr marL="1371600" lvl="2" indent="-457200">
              <a:buClr>
                <a:srgbClr val="FF8000"/>
              </a:buClr>
              <a:buFont typeface="+mj-lt"/>
              <a:buAutoNum type="alphaLcPeriod"/>
            </a:pPr>
            <a:r>
              <a:rPr lang="ko-KR" altLang="en-US" dirty="0"/>
              <a:t>출석 체크 기능</a:t>
            </a:r>
            <a:br>
              <a:rPr lang="en-US" altLang="ko-KR" dirty="0"/>
            </a:br>
            <a:r>
              <a:rPr lang="ko-KR" altLang="en-US" dirty="0"/>
              <a:t>사용자가 버튼을 누르면 </a:t>
            </a:r>
            <a:br>
              <a:rPr lang="en-US" altLang="ko-KR" dirty="0"/>
            </a:br>
            <a:r>
              <a:rPr lang="ko-KR" altLang="en-US" dirty="0" err="1"/>
              <a:t>캡처된</a:t>
            </a:r>
            <a:r>
              <a:rPr lang="ko-KR" altLang="en-US" dirty="0"/>
              <a:t> 사진과 학습 데이터</a:t>
            </a:r>
            <a:r>
              <a:rPr lang="en-US" altLang="ko-KR" dirty="0"/>
              <a:t>(</a:t>
            </a:r>
            <a:r>
              <a:rPr lang="ko-KR" altLang="en-US" dirty="0"/>
              <a:t>학생 얼굴</a:t>
            </a:r>
            <a:r>
              <a:rPr lang="en-US" altLang="ko-KR" dirty="0"/>
              <a:t>)</a:t>
            </a:r>
            <a:r>
              <a:rPr lang="ko-KR" altLang="en-US" dirty="0"/>
              <a:t>를 이용하여 </a:t>
            </a:r>
            <a:br>
              <a:rPr lang="en-US" altLang="ko-KR" dirty="0"/>
            </a:br>
            <a:r>
              <a:rPr lang="ko-KR" altLang="en-US" dirty="0"/>
              <a:t>출석 정보를 업로드 </a:t>
            </a:r>
            <a:r>
              <a:rPr lang="en-US" altLang="ko-KR" dirty="0"/>
              <a:t> </a:t>
            </a:r>
            <a:br>
              <a:rPr lang="en-US" altLang="ko-KR" dirty="0"/>
            </a:br>
            <a:endParaRPr lang="en-US" altLang="ko-KR" dirty="0"/>
          </a:p>
          <a:p>
            <a:pPr marL="1371600" lvl="2" indent="-457200">
              <a:buClr>
                <a:srgbClr val="FF8000"/>
              </a:buClr>
              <a:buFont typeface="+mj-lt"/>
              <a:buAutoNum type="alphaLcPeriod"/>
            </a:pPr>
            <a:r>
              <a:rPr lang="ko-KR" altLang="en-US" dirty="0"/>
              <a:t>엑셀 생성 기능</a:t>
            </a:r>
            <a:br>
              <a:rPr lang="en-US" altLang="ko-KR" dirty="0"/>
            </a:br>
            <a:r>
              <a:rPr lang="ko-KR" altLang="en-US" dirty="0"/>
              <a:t>사용자가 버튼을 누르면 출석부의 정보를 </a:t>
            </a:r>
            <a:br>
              <a:rPr lang="en-US" altLang="ko-KR" dirty="0"/>
            </a:br>
            <a:r>
              <a:rPr lang="ko-KR" altLang="en-US" dirty="0"/>
              <a:t>엑셀 파일로 추출하여 사용자에게 제공</a:t>
            </a:r>
            <a:endParaRPr lang="en-US" altLang="ko-KR" dirty="0"/>
          </a:p>
          <a:p>
            <a:pPr marL="914400" lvl="1" indent="-457200">
              <a:buClr>
                <a:srgbClr val="FF8000"/>
              </a:buClr>
              <a:buFont typeface="+mj-lt"/>
              <a:buAutoNum type="alphaL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04AD5975-626B-43F5-B46E-94266D5DD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얼굴인식출석시스템 </a:t>
            </a:r>
            <a:r>
              <a:rPr lang="en-US" altLang="ko-KR"/>
              <a:t>- 5</a:t>
            </a:r>
            <a:r>
              <a:rPr lang="ko-KR" altLang="en-US"/>
              <a:t>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983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설계 및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시스템 개발 환경 소개</a:t>
            </a:r>
            <a:endParaRPr lang="en-US" altLang="ko-KR" dirty="0"/>
          </a:p>
          <a:p>
            <a:pPr lvl="1">
              <a:lnSpc>
                <a:spcPct val="150000"/>
              </a:lnSpc>
              <a:buClr>
                <a:srgbClr val="FF8000"/>
              </a:buClr>
            </a:pPr>
            <a:endParaRPr lang="en-US" altLang="ko-KR" sz="2000" dirty="0"/>
          </a:p>
          <a:p>
            <a:pPr lvl="1">
              <a:lnSpc>
                <a:spcPct val="150000"/>
              </a:lnSpc>
              <a:buClr>
                <a:srgbClr val="FF8000"/>
              </a:buClr>
              <a:buFont typeface="Wingdings" panose="05000000000000000000" pitchFamily="2" charset="2"/>
              <a:buChar char="ü"/>
            </a:pPr>
            <a:r>
              <a:rPr lang="en-US" altLang="ko-KR" sz="2000" dirty="0"/>
              <a:t> H/W	: Windows 10</a:t>
            </a:r>
          </a:p>
          <a:p>
            <a:pPr lvl="1">
              <a:lnSpc>
                <a:spcPct val="150000"/>
              </a:lnSpc>
              <a:buClr>
                <a:srgbClr val="FF8000"/>
              </a:buClr>
              <a:buFont typeface="Wingdings" panose="05000000000000000000" pitchFamily="2" charset="2"/>
              <a:buChar char="ü"/>
            </a:pPr>
            <a:r>
              <a:rPr lang="en-US" altLang="ko-KR" sz="2000" dirty="0"/>
              <a:t> IDE	: Visual Studio Code</a:t>
            </a:r>
          </a:p>
          <a:p>
            <a:pPr lvl="1">
              <a:lnSpc>
                <a:spcPct val="150000"/>
              </a:lnSpc>
              <a:buClr>
                <a:srgbClr val="FF8000"/>
              </a:buClr>
              <a:buFont typeface="Wingdings" panose="05000000000000000000" pitchFamily="2" charset="2"/>
              <a:buChar char="ü"/>
            </a:pPr>
            <a:r>
              <a:rPr lang="en-US" altLang="ko-KR" sz="2000" dirty="0"/>
              <a:t> PL	: </a:t>
            </a:r>
            <a:r>
              <a:rPr lang="en-US" altLang="ko-KR" sz="2000" dirty="0" err="1"/>
              <a:t>javascript</a:t>
            </a:r>
            <a:r>
              <a:rPr lang="en-US" altLang="ko-KR" sz="2000" dirty="0"/>
              <a:t>, html, CSS</a:t>
            </a:r>
          </a:p>
          <a:p>
            <a:pPr lvl="1">
              <a:lnSpc>
                <a:spcPct val="150000"/>
              </a:lnSpc>
              <a:buClr>
                <a:srgbClr val="FF8000"/>
              </a:buClr>
              <a:buFont typeface="Wingdings" panose="05000000000000000000" pitchFamily="2" charset="2"/>
              <a:buChar char="ü"/>
            </a:pPr>
            <a:r>
              <a:rPr lang="en-US" altLang="ko-KR" sz="2000" dirty="0"/>
              <a:t> API	: Face-API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E2AF872-7865-1A34-027E-06383BF37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얼굴인식출석시스템 </a:t>
            </a:r>
            <a:r>
              <a:rPr lang="en-US" altLang="ko-KR"/>
              <a:t>- 5</a:t>
            </a:r>
            <a:r>
              <a:rPr lang="ko-KR" altLang="en-US"/>
              <a:t>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583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설계 및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시스템에 사용된 얼굴 인식 모델</a:t>
            </a:r>
            <a:r>
              <a:rPr lang="en-US" altLang="ko-KR" dirty="0"/>
              <a:t>(Face-API)</a:t>
            </a:r>
            <a:br>
              <a:rPr lang="en-US" altLang="ko-KR" dirty="0"/>
            </a:br>
            <a:endParaRPr lang="en-US" altLang="ko-KR" dirty="0"/>
          </a:p>
          <a:p>
            <a:pPr marL="914400" lvl="1" indent="-457200">
              <a:buClr>
                <a:srgbClr val="FF8000"/>
              </a:buClr>
              <a:buFont typeface="+mj-lt"/>
              <a:buAutoNum type="arabicParenR"/>
            </a:pPr>
            <a:r>
              <a:rPr lang="en-US" altLang="ko-KR" dirty="0" err="1"/>
              <a:t>faceRecognitionNet</a:t>
            </a:r>
            <a:br>
              <a:rPr lang="en-US" altLang="ko-KR" dirty="0"/>
            </a:br>
            <a:r>
              <a:rPr lang="ko-KR" altLang="en-US" sz="2000" dirty="0"/>
              <a:t>얼굴 인식하는 데 사용되는 얼굴 인식 모델</a:t>
            </a:r>
            <a:endParaRPr lang="en-US" altLang="ko-KR" sz="2000" dirty="0"/>
          </a:p>
          <a:p>
            <a:pPr marL="914400" lvl="1" indent="-457200">
              <a:buClr>
                <a:srgbClr val="FF8000"/>
              </a:buClr>
              <a:buFont typeface="+mj-lt"/>
              <a:buAutoNum type="arabicParenR"/>
            </a:pPr>
            <a:endParaRPr lang="en-US" altLang="ko-KR" dirty="0"/>
          </a:p>
          <a:p>
            <a:pPr marL="914400" lvl="1" indent="-457200">
              <a:buClr>
                <a:srgbClr val="FF8000"/>
              </a:buClr>
              <a:buFont typeface="+mj-lt"/>
              <a:buAutoNum type="arabicParenR"/>
            </a:pPr>
            <a:r>
              <a:rPr lang="en-US" altLang="ko-KR" dirty="0"/>
              <a:t>faceLandmark68Net</a:t>
            </a:r>
            <a:br>
              <a:rPr lang="en-US" altLang="ko-KR" dirty="0"/>
            </a:br>
            <a:r>
              <a:rPr lang="ko-KR" altLang="en-US" sz="2000" dirty="0"/>
              <a:t>얼굴의 랜드마크</a:t>
            </a:r>
            <a:r>
              <a:rPr lang="en-US" altLang="ko-KR" sz="2000" dirty="0"/>
              <a:t>(</a:t>
            </a:r>
            <a:r>
              <a:rPr lang="ko-KR" altLang="en-US" sz="2000" dirty="0"/>
              <a:t>눈</a:t>
            </a:r>
            <a:r>
              <a:rPr lang="en-US" altLang="ko-KR" sz="2000" dirty="0"/>
              <a:t>, </a:t>
            </a:r>
            <a:r>
              <a:rPr lang="ko-KR" altLang="en-US" sz="2000" dirty="0"/>
              <a:t>코</a:t>
            </a:r>
            <a:r>
              <a:rPr lang="en-US" altLang="ko-KR" sz="2000" dirty="0"/>
              <a:t>, </a:t>
            </a:r>
            <a:r>
              <a:rPr lang="ko-KR" altLang="en-US" sz="2000" dirty="0"/>
              <a:t>입 등</a:t>
            </a:r>
            <a:r>
              <a:rPr lang="en-US" altLang="ko-KR" sz="2000" dirty="0"/>
              <a:t>)</a:t>
            </a:r>
            <a:r>
              <a:rPr lang="ko-KR" altLang="en-US" sz="2000" dirty="0"/>
              <a:t>를 찾는 데 사용되는 모델</a:t>
            </a:r>
            <a:endParaRPr lang="en-US" altLang="ko-KR" dirty="0"/>
          </a:p>
          <a:p>
            <a:pPr marL="914400" lvl="1" indent="-457200">
              <a:buClr>
                <a:srgbClr val="FF8000"/>
              </a:buClr>
              <a:buFont typeface="+mj-lt"/>
              <a:buAutoNum type="arabicParenR"/>
            </a:pPr>
            <a:endParaRPr lang="en-US" altLang="ko-KR" dirty="0"/>
          </a:p>
          <a:p>
            <a:pPr marL="914400" lvl="1" indent="-457200">
              <a:buClr>
                <a:srgbClr val="FF8000"/>
              </a:buClr>
              <a:buFont typeface="+mj-lt"/>
              <a:buAutoNum type="arabicParenR"/>
            </a:pPr>
            <a:r>
              <a:rPr lang="en-US" altLang="ko-KR" dirty="0"/>
              <a:t>ssdMobilenetv1</a:t>
            </a:r>
            <a:br>
              <a:rPr lang="en-US" altLang="ko-KR" dirty="0"/>
            </a:br>
            <a:r>
              <a:rPr lang="ko-KR" altLang="en-US" sz="2000" dirty="0"/>
              <a:t>얼굴 영역을 감지하는 </a:t>
            </a:r>
            <a:r>
              <a:rPr lang="en-US" altLang="ko-KR" sz="2000" dirty="0"/>
              <a:t>SSD </a:t>
            </a:r>
            <a:r>
              <a:rPr lang="en-US" altLang="ko-KR" sz="2000" dirty="0" err="1"/>
              <a:t>MobileNet</a:t>
            </a:r>
            <a:r>
              <a:rPr lang="en-US" altLang="ko-KR" sz="2000" dirty="0"/>
              <a:t> </a:t>
            </a:r>
            <a:r>
              <a:rPr lang="ko-KR" altLang="en-US" sz="2000" dirty="0"/>
              <a:t>모델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65C6E7-CC10-79E3-5A8F-27148ED93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얼굴인식출석시스템 </a:t>
            </a:r>
            <a:r>
              <a:rPr lang="en-US" altLang="ko-KR"/>
              <a:t>- 5</a:t>
            </a:r>
            <a:r>
              <a:rPr lang="ko-KR" altLang="en-US"/>
              <a:t>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446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B8B60-509F-EFE3-245F-70D61046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설계 및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661D9-CF91-9E74-5FDE-789F5D4C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시스템에 사용된 얼굴 인식 모델</a:t>
            </a:r>
            <a:r>
              <a:rPr lang="en-US" altLang="ko-KR" dirty="0"/>
              <a:t>(Face-API)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BDE1C-6428-1E13-B5CC-6C9889FD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3D9D4-7779-4A81-9957-5154F21B642F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65C6E7-CC10-79E3-5A8F-27148ED93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얼굴인식출석시스템 </a:t>
            </a:r>
            <a:r>
              <a:rPr lang="en-US" altLang="ko-KR"/>
              <a:t>- 5</a:t>
            </a:r>
            <a:r>
              <a:rPr lang="ko-KR" altLang="en-US"/>
              <a:t>팀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7E315F-B509-540B-BF2D-4BCE55E38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323" y="2635624"/>
            <a:ext cx="6651354" cy="1400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97C4FA-37A5-F50E-C839-82E1B8FE9798}"/>
              </a:ext>
            </a:extLst>
          </p:cNvPr>
          <p:cNvSpPr txBox="1"/>
          <p:nvPr/>
        </p:nvSpPr>
        <p:spPr>
          <a:xfrm>
            <a:off x="2590800" y="4898306"/>
            <a:ext cx="701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“</a:t>
            </a:r>
            <a:r>
              <a:rPr lang="ko-KR" altLang="en-US" sz="16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세 개의 모델을 모두 로드하고 작업 완료</a:t>
            </a:r>
            <a:r>
              <a:rPr lang="en-US" altLang="ko-KR" sz="16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(</a:t>
            </a:r>
            <a:r>
              <a:rPr lang="ko-KR" altLang="en-US" sz="16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함수 호출</a:t>
            </a:r>
            <a:r>
              <a:rPr lang="en-US" altLang="ko-KR" sz="16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)</a:t>
            </a:r>
            <a:r>
              <a:rPr lang="ko-KR" altLang="en-US" sz="16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 이후</a:t>
            </a:r>
            <a:r>
              <a:rPr lang="en-US" altLang="ko-KR" sz="16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 </a:t>
            </a:r>
            <a:r>
              <a:rPr lang="ko-KR" altLang="en-US" sz="16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시스템이 작동</a:t>
            </a:r>
            <a:r>
              <a:rPr lang="en-US" altLang="ko-KR" sz="1600" dirty="0"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”</a:t>
            </a:r>
            <a:endParaRPr lang="ko-KR" altLang="en-US" sz="1600" dirty="0" err="1"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495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rgbClr val="FF8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600" dirty="0" err="1">
            <a:solidFill>
              <a:srgbClr val="FF8000"/>
            </a:solidFill>
            <a:latin typeface="Hahmlet Medium" pitchFamily="2" charset="-127"/>
            <a:ea typeface="Hahmlet Medium" pitchFamily="2" charset="-127"/>
            <a:cs typeface="Hahmlet Medium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</TotalTime>
  <Words>769</Words>
  <Application>Microsoft Office PowerPoint</Application>
  <PresentationFormat>와이드스크린</PresentationFormat>
  <Paragraphs>148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Hahmlet ExtraBold</vt:lpstr>
      <vt:lpstr>Hahmlet SemiBold</vt:lpstr>
      <vt:lpstr>Consolas</vt:lpstr>
      <vt:lpstr>Arial</vt:lpstr>
      <vt:lpstr>Hahmlet Medium</vt:lpstr>
      <vt:lpstr>Wingdings</vt:lpstr>
      <vt:lpstr>맑은 고딕</vt:lpstr>
      <vt:lpstr>Hahmlet Light</vt:lpstr>
      <vt:lpstr>Office 테마</vt:lpstr>
      <vt:lpstr>PowerPoint 프레젠테이션</vt:lpstr>
      <vt:lpstr>PowerPoint 프레젠테이션</vt:lpstr>
      <vt:lpstr>1. 과제 소개</vt:lpstr>
      <vt:lpstr>2. 시스템 개요</vt:lpstr>
      <vt:lpstr>2. 시스템 개요</vt:lpstr>
      <vt:lpstr>2. 시스템 개요</vt:lpstr>
      <vt:lpstr>3. 시스템 설계 및 구현</vt:lpstr>
      <vt:lpstr>3. 시스템 설계 및 구현</vt:lpstr>
      <vt:lpstr>3. 시스템 설계 및 구현</vt:lpstr>
      <vt:lpstr>3. 시스템 설계 및 구현</vt:lpstr>
      <vt:lpstr>3. 시스템 설계 및 구현</vt:lpstr>
      <vt:lpstr>3. 시스템 설계 및 구현</vt:lpstr>
      <vt:lpstr>3. 시스템 설계 및 구현</vt:lpstr>
      <vt:lpstr>3. 시스템 설계 및 구현</vt:lpstr>
      <vt:lpstr>4. 시스템 사용 및 결과</vt:lpstr>
      <vt:lpstr>4. 시스템 사용 및 결과</vt:lpstr>
      <vt:lpstr>5. 추후 개선 방향</vt:lpstr>
      <vt:lpstr>6. 결론</vt:lpstr>
      <vt:lpstr>PowerPoint 프레젠테이션</vt:lpstr>
      <vt:lpstr>참고문헌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서영</dc:creator>
  <cp:lastModifiedBy>신 서영</cp:lastModifiedBy>
  <cp:revision>29</cp:revision>
  <dcterms:created xsi:type="dcterms:W3CDTF">2023-05-11T08:09:19Z</dcterms:created>
  <dcterms:modified xsi:type="dcterms:W3CDTF">2023-05-13T10:42:11Z</dcterms:modified>
</cp:coreProperties>
</file>